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gif" ContentType="image/gif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506" r:id="rId3"/>
    <p:sldId id="507" r:id="rId4"/>
    <p:sldId id="553" r:id="rId5"/>
    <p:sldId id="554" r:id="rId6"/>
    <p:sldId id="509" r:id="rId7"/>
    <p:sldId id="511" r:id="rId8"/>
    <p:sldId id="513" r:id="rId9"/>
    <p:sldId id="528" r:id="rId10"/>
    <p:sldId id="529" r:id="rId11"/>
    <p:sldId id="547" r:id="rId12"/>
    <p:sldId id="546" r:id="rId13"/>
    <p:sldId id="548" r:id="rId14"/>
    <p:sldId id="550" r:id="rId15"/>
    <p:sldId id="552" r:id="rId16"/>
    <p:sldId id="551" r:id="rId17"/>
    <p:sldId id="454" r:id="rId18"/>
    <p:sldId id="411" r:id="rId19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20000"/>
      </a:spcBef>
      <a:spcAft>
        <a:spcPct val="0"/>
      </a:spcAft>
      <a:buClr>
        <a:schemeClr val="accent2"/>
      </a:buClr>
      <a:buSzPct val="80000"/>
      <a:buFont typeface="Wingdings" pitchFamily="2" charset="2"/>
      <a:buChar char="n"/>
      <a:defRPr sz="2000" kern="1200">
        <a:solidFill>
          <a:schemeClr val="tx2"/>
        </a:solidFill>
        <a:latin typeface="Arial" charset="0"/>
        <a:ea typeface="ＭＳ Ｐゴシック" pitchFamily="112" charset="-128"/>
        <a:cs typeface="+mn-cs"/>
      </a:defRPr>
    </a:lvl1pPr>
    <a:lvl2pPr marL="457200" algn="l" rtl="0" fontAlgn="base">
      <a:spcBef>
        <a:spcPct val="20000"/>
      </a:spcBef>
      <a:spcAft>
        <a:spcPct val="0"/>
      </a:spcAft>
      <a:buClr>
        <a:schemeClr val="accent2"/>
      </a:buClr>
      <a:buSzPct val="80000"/>
      <a:buFont typeface="Wingdings" pitchFamily="2" charset="2"/>
      <a:buChar char="n"/>
      <a:defRPr sz="2000" kern="1200">
        <a:solidFill>
          <a:schemeClr val="tx2"/>
        </a:solidFill>
        <a:latin typeface="Arial" charset="0"/>
        <a:ea typeface="ＭＳ Ｐゴシック" pitchFamily="112" charset="-128"/>
        <a:cs typeface="+mn-cs"/>
      </a:defRPr>
    </a:lvl2pPr>
    <a:lvl3pPr marL="914400" algn="l" rtl="0" fontAlgn="base">
      <a:spcBef>
        <a:spcPct val="20000"/>
      </a:spcBef>
      <a:spcAft>
        <a:spcPct val="0"/>
      </a:spcAft>
      <a:buClr>
        <a:schemeClr val="accent2"/>
      </a:buClr>
      <a:buSzPct val="80000"/>
      <a:buFont typeface="Wingdings" pitchFamily="2" charset="2"/>
      <a:buChar char="n"/>
      <a:defRPr sz="2000" kern="1200">
        <a:solidFill>
          <a:schemeClr val="tx2"/>
        </a:solidFill>
        <a:latin typeface="Arial" charset="0"/>
        <a:ea typeface="ＭＳ Ｐゴシック" pitchFamily="112" charset="-128"/>
        <a:cs typeface="+mn-cs"/>
      </a:defRPr>
    </a:lvl3pPr>
    <a:lvl4pPr marL="1371600" algn="l" rtl="0" fontAlgn="base">
      <a:spcBef>
        <a:spcPct val="20000"/>
      </a:spcBef>
      <a:spcAft>
        <a:spcPct val="0"/>
      </a:spcAft>
      <a:buClr>
        <a:schemeClr val="accent2"/>
      </a:buClr>
      <a:buSzPct val="80000"/>
      <a:buFont typeface="Wingdings" pitchFamily="2" charset="2"/>
      <a:buChar char="n"/>
      <a:defRPr sz="2000" kern="1200">
        <a:solidFill>
          <a:schemeClr val="tx2"/>
        </a:solidFill>
        <a:latin typeface="Arial" charset="0"/>
        <a:ea typeface="ＭＳ Ｐゴシック" pitchFamily="112" charset="-128"/>
        <a:cs typeface="+mn-cs"/>
      </a:defRPr>
    </a:lvl4pPr>
    <a:lvl5pPr marL="1828800" algn="l" rtl="0" fontAlgn="base">
      <a:spcBef>
        <a:spcPct val="20000"/>
      </a:spcBef>
      <a:spcAft>
        <a:spcPct val="0"/>
      </a:spcAft>
      <a:buClr>
        <a:schemeClr val="accent2"/>
      </a:buClr>
      <a:buSzPct val="80000"/>
      <a:buFont typeface="Wingdings" pitchFamily="2" charset="2"/>
      <a:buChar char="n"/>
      <a:defRPr sz="2000" kern="1200">
        <a:solidFill>
          <a:schemeClr val="tx2"/>
        </a:solidFill>
        <a:latin typeface="Arial" charset="0"/>
        <a:ea typeface="ＭＳ Ｐゴシック" pitchFamily="112" charset="-128"/>
        <a:cs typeface="+mn-cs"/>
      </a:defRPr>
    </a:lvl5pPr>
    <a:lvl6pPr marL="2286000" algn="l" defTabSz="914400" rtl="0" eaLnBrk="1" latinLnBrk="0" hangingPunct="1">
      <a:defRPr sz="2000" kern="1200">
        <a:solidFill>
          <a:schemeClr val="tx2"/>
        </a:solidFill>
        <a:latin typeface="Arial" charset="0"/>
        <a:ea typeface="ＭＳ Ｐゴシック" pitchFamily="112" charset="-128"/>
        <a:cs typeface="+mn-cs"/>
      </a:defRPr>
    </a:lvl6pPr>
    <a:lvl7pPr marL="2743200" algn="l" defTabSz="914400" rtl="0" eaLnBrk="1" latinLnBrk="0" hangingPunct="1">
      <a:defRPr sz="2000" kern="1200">
        <a:solidFill>
          <a:schemeClr val="tx2"/>
        </a:solidFill>
        <a:latin typeface="Arial" charset="0"/>
        <a:ea typeface="ＭＳ Ｐゴシック" pitchFamily="112" charset="-128"/>
        <a:cs typeface="+mn-cs"/>
      </a:defRPr>
    </a:lvl7pPr>
    <a:lvl8pPr marL="3200400" algn="l" defTabSz="914400" rtl="0" eaLnBrk="1" latinLnBrk="0" hangingPunct="1">
      <a:defRPr sz="2000" kern="1200">
        <a:solidFill>
          <a:schemeClr val="tx2"/>
        </a:solidFill>
        <a:latin typeface="Arial" charset="0"/>
        <a:ea typeface="ＭＳ Ｐゴシック" pitchFamily="112" charset="-128"/>
        <a:cs typeface="+mn-cs"/>
      </a:defRPr>
    </a:lvl8pPr>
    <a:lvl9pPr marL="3657600" algn="l" defTabSz="914400" rtl="0" eaLnBrk="1" latinLnBrk="0" hangingPunct="1">
      <a:defRPr sz="2000" kern="1200">
        <a:solidFill>
          <a:schemeClr val="tx2"/>
        </a:solidFill>
        <a:latin typeface="Arial" charset="0"/>
        <a:ea typeface="ＭＳ Ｐゴシック" pitchFamily="112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urkhard Heisen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E9283"/>
    <a:srgbClr val="83BEA7"/>
    <a:srgbClr val="839BBE"/>
    <a:srgbClr val="000000"/>
    <a:srgbClr val="EBE7AD"/>
    <a:srgbClr val="FD930A"/>
    <a:srgbClr val="FF3300"/>
    <a:srgbClr val="0106BF"/>
    <a:srgbClr val="626262"/>
    <a:srgbClr val="2515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797" autoAdjust="0"/>
    <p:restoredTop sz="96850" autoAdjust="0"/>
  </p:normalViewPr>
  <p:slideViewPr>
    <p:cSldViewPr snapToGrid="0">
      <p:cViewPr varScale="1">
        <p:scale>
          <a:sx n="90" d="100"/>
          <a:sy n="90" d="100"/>
        </p:scale>
        <p:origin x="-640" y="-112"/>
      </p:cViewPr>
      <p:guideLst>
        <p:guide orient="horz" pos="3956"/>
        <p:guide orient="horz" pos="881"/>
        <p:guide orient="horz" pos="2446"/>
        <p:guide orient="horz" pos="4038"/>
        <p:guide pos="5277"/>
        <p:guide pos="1750"/>
        <p:guide pos="4023"/>
        <p:guide pos="5685"/>
        <p:guide pos="255"/>
        <p:guide pos="5318"/>
        <p:guide pos="7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>
        <p:scale>
          <a:sx n="100" d="100"/>
          <a:sy n="100" d="100"/>
        </p:scale>
        <p:origin x="-3432" y="-64"/>
      </p:cViewPr>
      <p:guideLst>
        <p:guide orient="horz" pos="2880"/>
        <p:guide pos="2154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printerSettings" Target="printerSettings/printerSettings1.bin"/><Relationship Id="rId23" Type="http://schemas.openxmlformats.org/officeDocument/2006/relationships/commentAuthors" Target="commentAuthors.xml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10544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buClrTx/>
              <a:buSzTx/>
              <a:buFontTx/>
              <a:buNone/>
              <a:defRPr sz="12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buClrTx/>
              <a:buSzTx/>
              <a:buFontTx/>
              <a:buNone/>
              <a:defRPr sz="12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buClrTx/>
              <a:buSzTx/>
              <a:buFontTx/>
              <a:buNone/>
              <a:defRPr sz="12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buClrTx/>
              <a:buSzTx/>
              <a:buFontTx/>
              <a:buNone/>
              <a:defRPr sz="12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7D32B1BF-3432-41D5-BC0B-3E42997C114E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40873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12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12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12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12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12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8E45CCF-788F-4C3B-8F8F-BCC24ECBCCA2}" type="slidenum">
              <a:rPr lang="de-DE"/>
              <a:pPr/>
              <a:t>1</a:t>
            </a:fld>
            <a:endParaRPr lang="de-DE"/>
          </a:p>
        </p:txBody>
      </p:sp>
      <p:sp>
        <p:nvSpPr>
          <p:cNvPr id="21507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228600" indent="-228600" eaLnBrk="1" hangingPunct="1">
              <a:spcBef>
                <a:spcPct val="0"/>
              </a:spcBef>
              <a:spcAft>
                <a:spcPct val="20000"/>
              </a:spcAft>
            </a:pPr>
            <a:r>
              <a:rPr lang="en-GB" sz="1100" b="1" smtClean="0"/>
              <a:t>How to edit the title slide</a:t>
            </a:r>
          </a:p>
          <a:p>
            <a:pPr marL="228600" indent="-228600" eaLnBrk="1" hangingPunct="1">
              <a:spcBef>
                <a:spcPct val="0"/>
              </a:spcBef>
              <a:spcAft>
                <a:spcPct val="20000"/>
              </a:spcAft>
            </a:pPr>
            <a:endParaRPr lang="en-GB" sz="1100" smtClean="0"/>
          </a:p>
          <a:p>
            <a:pPr marL="228600" indent="-228600" eaLnBrk="1" hangingPunct="1">
              <a:spcBef>
                <a:spcPct val="0"/>
              </a:spcBef>
              <a:spcAft>
                <a:spcPct val="20000"/>
              </a:spcAft>
              <a:buFontTx/>
              <a:buAutoNum type="arabicPeriod"/>
            </a:pPr>
            <a:r>
              <a:rPr lang="en-GB" sz="1100" smtClean="0"/>
              <a:t>  Upper area: </a:t>
            </a:r>
            <a:r>
              <a:rPr lang="en-GB" sz="1100" b="1" smtClean="0"/>
              <a:t>Title</a:t>
            </a:r>
            <a:r>
              <a:rPr lang="en-GB" sz="1100" smtClean="0"/>
              <a:t> of your talk, max. 2 rows of the defined size (55 pt)</a:t>
            </a:r>
          </a:p>
          <a:p>
            <a:pPr marL="228600" indent="-228600" eaLnBrk="1" hangingPunct="1">
              <a:spcBef>
                <a:spcPct val="0"/>
              </a:spcBef>
              <a:spcAft>
                <a:spcPct val="20000"/>
              </a:spcAft>
              <a:buFontTx/>
              <a:buAutoNum type="arabicPeriod"/>
            </a:pPr>
            <a:r>
              <a:rPr lang="en-GB" sz="1100" smtClean="0"/>
              <a:t>  Lower area </a:t>
            </a:r>
            <a:r>
              <a:rPr lang="en-GB" sz="1100" b="1" smtClean="0"/>
              <a:t>(subtitle):</a:t>
            </a:r>
            <a:r>
              <a:rPr lang="en-GB" sz="1100" smtClean="0"/>
              <a:t> Conference/meeting/workshop, location, date, </a:t>
            </a:r>
            <a:br>
              <a:rPr lang="en-GB" sz="1100" smtClean="0"/>
            </a:br>
            <a:r>
              <a:rPr lang="en-GB" sz="1100" smtClean="0"/>
              <a:t>  your name and affiliation, </a:t>
            </a:r>
            <a:br>
              <a:rPr lang="en-GB" sz="1100" smtClean="0"/>
            </a:br>
            <a:r>
              <a:rPr lang="en-GB" sz="1100" smtClean="0"/>
              <a:t>  max. 4 rows of the defined size (32 pt)</a:t>
            </a:r>
          </a:p>
          <a:p>
            <a:pPr marL="228600" indent="-228600" eaLnBrk="1" hangingPunct="1">
              <a:spcBef>
                <a:spcPct val="0"/>
              </a:spcBef>
              <a:spcAft>
                <a:spcPct val="20000"/>
              </a:spcAft>
              <a:buFontTx/>
              <a:buAutoNum type="arabicPeriod"/>
            </a:pPr>
            <a:r>
              <a:rPr lang="en-GB" sz="1100" smtClean="0"/>
              <a:t> Change the </a:t>
            </a:r>
            <a:r>
              <a:rPr lang="en-GB" sz="1100" b="1" smtClean="0"/>
              <a:t>partner logos</a:t>
            </a:r>
            <a:r>
              <a:rPr lang="en-GB" sz="1100" smtClean="0"/>
              <a:t> or add others in the last row.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In order to understand what software</a:t>
            </a:r>
            <a:r>
              <a:rPr lang="en-US" baseline="0" dirty="0" smtClean="0"/>
              <a:t> we need image a prospective user wanting to conduct an experiment at XFEL in 2015!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300 images per train = 1.000.000</a:t>
            </a:r>
            <a:r>
              <a:rPr lang="en-US" baseline="0" dirty="0" smtClean="0"/>
              <a:t> </a:t>
            </a:r>
            <a:r>
              <a:rPr lang="en-US" dirty="0" smtClean="0"/>
              <a:t>images</a:t>
            </a:r>
            <a:r>
              <a:rPr lang="en-US" baseline="0" dirty="0" smtClean="0"/>
              <a:t> after 5 min 30 s</a:t>
            </a:r>
          </a:p>
          <a:p>
            <a:r>
              <a:rPr lang="en-US" baseline="0" dirty="0" smtClean="0"/>
              <a:t>512 image per train = 1.000.000 images after 3 min 15 s</a:t>
            </a:r>
          </a:p>
          <a:p>
            <a:r>
              <a:rPr lang="en-US" baseline="0" dirty="0" smtClean="0"/>
              <a:t>~ 4 TB dataset</a:t>
            </a:r>
          </a:p>
          <a:p>
            <a:endParaRPr lang="en-US" baseline="0" dirty="0" smtClean="0"/>
          </a:p>
          <a:p>
            <a:r>
              <a:rPr lang="en-US" baseline="0" dirty="0" smtClean="0"/>
              <a:t>Tuning means:</a:t>
            </a:r>
          </a:p>
          <a:p>
            <a:r>
              <a:rPr lang="en-US" baseline="0" dirty="0" smtClean="0"/>
              <a:t>Visualize whether any sample get hit. Re-configure injector.</a:t>
            </a:r>
          </a:p>
          <a:p>
            <a:r>
              <a:rPr lang="en-US" baseline="0" dirty="0" smtClean="0"/>
              <a:t>Start, stop acquisition etc…</a:t>
            </a:r>
          </a:p>
          <a:p>
            <a:endParaRPr lang="en-US" baseline="0" dirty="0" smtClean="0"/>
          </a:p>
          <a:p>
            <a:r>
              <a:rPr lang="en-US" baseline="0" dirty="0" smtClean="0"/>
              <a:t>Starting experiment means: </a:t>
            </a:r>
          </a:p>
          <a:p>
            <a:r>
              <a:rPr lang="en-US" baseline="0" dirty="0" smtClean="0"/>
              <a:t>Get detector, injector etc. ready to go (control)</a:t>
            </a:r>
          </a:p>
          <a:p>
            <a:r>
              <a:rPr lang="en-US" baseline="0" dirty="0" smtClean="0"/>
              <a:t>Prepare storage system for sinking data with 10 GB/s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D32B1BF-3432-41D5-BC0B-3E42997C114E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31779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D32B1BF-3432-41D5-BC0B-3E42997C114E}" type="slidenum">
              <a:rPr lang="de-DE" smtClean="0"/>
              <a:pPr>
                <a:defRPr/>
              </a:pPr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18619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D32B1BF-3432-41D5-BC0B-3E42997C114E}" type="slidenum">
              <a:rPr lang="de-DE" smtClean="0"/>
              <a:pPr>
                <a:defRPr/>
              </a:pPr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97886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73"/>
          <p:cNvSpPr>
            <a:spLocks noChangeShapeType="1"/>
          </p:cNvSpPr>
          <p:nvPr userDrawn="1"/>
        </p:nvSpPr>
        <p:spPr bwMode="auto">
          <a:xfrm>
            <a:off x="115888" y="6477000"/>
            <a:ext cx="8904287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Rectangle 82"/>
          <p:cNvSpPr>
            <a:spLocks noChangeArrowheads="1"/>
          </p:cNvSpPr>
          <p:nvPr userDrawn="1"/>
        </p:nvSpPr>
        <p:spPr bwMode="auto">
          <a:xfrm>
            <a:off x="8448675" y="119063"/>
            <a:ext cx="569913" cy="903287"/>
          </a:xfrm>
          <a:prstGeom prst="rect">
            <a:avLst/>
          </a:prstGeom>
          <a:solidFill>
            <a:schemeClr val="hlink"/>
          </a:solidFill>
          <a:ln w="9525">
            <a:solidFill>
              <a:srgbClr val="261748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pic>
        <p:nvPicPr>
          <p:cNvPr id="6" name="Picture 83" descr="logo-XFEL_rgb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475" y="114300"/>
            <a:ext cx="911225" cy="91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Line 85"/>
          <p:cNvSpPr>
            <a:spLocks noChangeShapeType="1"/>
          </p:cNvSpPr>
          <p:nvPr userDrawn="1"/>
        </p:nvSpPr>
        <p:spPr bwMode="auto">
          <a:xfrm>
            <a:off x="115888" y="6477000"/>
            <a:ext cx="8904287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de-DE"/>
          </a:p>
        </p:txBody>
      </p:sp>
      <p:pic>
        <p:nvPicPr>
          <p:cNvPr id="8" name="Picture 87" descr="Undulator_final_nurh#50DE97_links4-1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5375" y="114300"/>
            <a:ext cx="7281863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24" name="Rectangle 8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42975" y="3411538"/>
            <a:ext cx="7258050" cy="2868612"/>
          </a:xfrm>
          <a:extLst>
            <a:ext uri="{91240B29-F687-4f45-9708-019B960494DF}">
              <a14:hiddenLine xmlns:a14="http://schemas.microsoft.com/office/drawing/2010/main" w="28575">
                <a:solidFill>
                  <a:srgbClr val="FF66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440" tIns="45720" bIns="0"/>
          <a:lstStyle>
            <a:lvl1pPr marL="0" indent="0" algn="ctr">
              <a:buFont typeface="Wingdings" pitchFamily="2" charset="2"/>
              <a:buNone/>
              <a:defRPr sz="3200">
                <a:solidFill>
                  <a:schemeClr val="hlink"/>
                </a:solidFill>
              </a:defRPr>
            </a:lvl1pPr>
          </a:lstStyle>
          <a:p>
            <a:pPr lvl="0"/>
            <a:r>
              <a:rPr lang="en-GB" noProof="0" smtClean="0"/>
              <a:t>Subtitle format (max. 4 lines)</a:t>
            </a:r>
          </a:p>
          <a:p>
            <a:pPr lvl="0"/>
            <a:r>
              <a:rPr lang="en-GB" noProof="0" smtClean="0"/>
              <a:t>(conference, location, name of the speaker, date)</a:t>
            </a:r>
          </a:p>
          <a:p>
            <a:pPr lvl="0"/>
            <a:r>
              <a:rPr lang="en-GB" noProof="0" smtClean="0"/>
              <a:t>You are in the slide master view: Don’t edit here!</a:t>
            </a:r>
          </a:p>
        </p:txBody>
      </p:sp>
      <p:sp>
        <p:nvSpPr>
          <p:cNvPr id="10326" name="Rectangle 86"/>
          <p:cNvSpPr>
            <a:spLocks noGrp="1" noChangeArrowheads="1"/>
          </p:cNvSpPr>
          <p:nvPr>
            <p:ph type="ctrTitle" sz="quarter"/>
          </p:nvPr>
        </p:nvSpPr>
        <p:spPr>
          <a:xfrm>
            <a:off x="939800" y="1314450"/>
            <a:ext cx="7251700" cy="1844675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0" bIns="45720" anchor="ctr"/>
          <a:lstStyle>
            <a:lvl1pPr algn="ctr">
              <a:defRPr sz="5500" b="0">
                <a:solidFill>
                  <a:schemeClr val="hlink"/>
                </a:solidFill>
              </a:defRPr>
            </a:lvl1pPr>
          </a:lstStyle>
          <a:p>
            <a:pPr lvl="0"/>
            <a:r>
              <a:rPr lang="en-GB" noProof="0" smtClean="0"/>
              <a:t>Title format (max. 2 lines), don’t edit here</a:t>
            </a:r>
          </a:p>
        </p:txBody>
      </p:sp>
      <p:sp>
        <p:nvSpPr>
          <p:cNvPr id="9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17475" y="6505575"/>
            <a:ext cx="5702300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  <a:defRPr sz="8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Burkhard Heisen (CAS Group)</a:t>
            </a:r>
            <a:endParaRPr lang="en-GB" dirty="0" smtClean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12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9D75EB-FFBA-4EA3-B848-4F975EF30EF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17475" y="6505575"/>
            <a:ext cx="5702300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  <a:defRPr sz="8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Burkhard Heisen (CAS Group)</a:t>
            </a:r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13488" y="541338"/>
            <a:ext cx="2063750" cy="52657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475" y="541338"/>
            <a:ext cx="6043613" cy="52657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4A07FFF-50EF-48EE-8125-25EDF89EEBC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17475" y="6505575"/>
            <a:ext cx="5702300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  <a:defRPr sz="8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Burkhard Heisen (CAS Group)</a:t>
            </a:r>
            <a:endParaRPr lang="en-GB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3788" y="541338"/>
            <a:ext cx="7283450" cy="4810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7475" y="1347788"/>
            <a:ext cx="2774950" cy="44592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3044825" y="1347788"/>
            <a:ext cx="2774950" cy="21526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44825" y="3652838"/>
            <a:ext cx="2774950" cy="21542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74217EF-5B02-44D6-B690-D8FBB35F82C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8" name="Rectangle 26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117475" y="6505575"/>
            <a:ext cx="5702300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  <a:defRPr sz="8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Burkhard Heisen (CAS Group)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D965F78-A73E-4BA1-9BCC-577F55430C2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17475" y="6505575"/>
            <a:ext cx="5702300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  <a:defRPr sz="8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Burkhard Heisen (CAS Group)</a:t>
            </a:r>
            <a:endParaRPr lang="en-GB" dirty="0" smtClean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9C57FA4-99BA-44A4-8A84-C7B8FF4015A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17475" y="6505575"/>
            <a:ext cx="5702300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  <a:defRPr sz="8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Burkhard Heisen (CAS Group)</a:t>
            </a:r>
            <a:endParaRPr lang="en-GB" dirty="0" smtClean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475" y="1347788"/>
            <a:ext cx="2774950" cy="4459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4825" y="1347788"/>
            <a:ext cx="2774950" cy="4459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7C8C864-7F5B-4E18-A1E6-43450D2C10D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17475" y="6505575"/>
            <a:ext cx="5702300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  <a:defRPr sz="8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Burkhard Heisen (CAS Group)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7208053-B7B7-4922-9311-1415E7C5615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9" name="Rectangle 26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117475" y="6505575"/>
            <a:ext cx="5702300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  <a:defRPr sz="8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Burkhard Heisen (CAS Group)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A4D7B91-C1AD-4A19-8089-81E1B2B1A91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17475" y="6505575"/>
            <a:ext cx="5702300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  <a:defRPr sz="8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Burkhard Heisen (CAS Group)</a:t>
            </a:r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C0920C7-2E3D-4FA0-B6C5-371FCE98EB6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17475" y="6505575"/>
            <a:ext cx="5702300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  <a:defRPr sz="8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Burkhard Heisen (CAS Group)</a:t>
            </a:r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32B3667-02EB-42F3-8AFB-C1444277295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17475" y="6505575"/>
            <a:ext cx="5702300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  <a:defRPr sz="8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Burkhard Heisen (CAS Group)</a:t>
            </a:r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BE70339-A28F-478F-BD11-755C9D5DDA5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17475" y="6505575"/>
            <a:ext cx="5702300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  <a:defRPr sz="8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Burkhard Heisen (CAS Group)</a:t>
            </a:r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eg"/><Relationship Id="rId1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34" descr="Undulator_final_nurh#50DE97_rechts"/>
          <p:cNvPicPr>
            <a:picLocks noChangeAspect="1" noChangeArrowheads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47088" y="117475"/>
            <a:ext cx="5778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50" name="Rectangle 1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42325" y="114300"/>
            <a:ext cx="576263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4000" tIns="45720" rIns="54000" bIns="18000" numCol="1" anchor="b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0"/>
              </a:spcBef>
              <a:buClrTx/>
              <a:buSzTx/>
              <a:buFontTx/>
              <a:buNone/>
              <a:defRPr sz="1000" b="1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F6F2AEC-C3A2-4B78-B838-095B7661CB8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050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17475" y="6505575"/>
            <a:ext cx="5702300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  <a:defRPr sz="8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Burkhard Heisen (CAS Group)</a:t>
            </a:r>
            <a:endParaRPr lang="en-GB" dirty="0"/>
          </a:p>
        </p:txBody>
      </p:sp>
      <p:sp>
        <p:nvSpPr>
          <p:cNvPr id="1144" name="Line 120"/>
          <p:cNvSpPr>
            <a:spLocks noChangeShapeType="1"/>
          </p:cNvSpPr>
          <p:nvPr userDrawn="1"/>
        </p:nvSpPr>
        <p:spPr bwMode="auto">
          <a:xfrm>
            <a:off x="115888" y="6477000"/>
            <a:ext cx="8904287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030" name="Rectangle 122"/>
          <p:cNvSpPr>
            <a:spLocks noChangeArrowheads="1"/>
          </p:cNvSpPr>
          <p:nvPr userDrawn="1"/>
        </p:nvSpPr>
        <p:spPr bwMode="auto">
          <a:xfrm>
            <a:off x="1093788" y="114300"/>
            <a:ext cx="7283450" cy="915988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endParaRPr lang="en-GB" sz="2400">
              <a:solidFill>
                <a:schemeClr val="tx1"/>
              </a:solidFill>
            </a:endParaRPr>
          </a:p>
        </p:txBody>
      </p:sp>
      <p:sp>
        <p:nvSpPr>
          <p:cNvPr id="1031" name="Text Box 123"/>
          <p:cNvSpPr txBox="1">
            <a:spLocks noChangeArrowheads="1"/>
          </p:cNvSpPr>
          <p:nvPr userDrawn="1"/>
        </p:nvSpPr>
        <p:spPr bwMode="auto">
          <a:xfrm>
            <a:off x="1093788" y="114300"/>
            <a:ext cx="6629400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9200" tIns="0" rIns="46800" bIns="0" anchor="b"/>
          <a:lstStyle/>
          <a:p>
            <a:pPr eaLnBrk="0" hangingPunct="0">
              <a:lnSpc>
                <a:spcPct val="11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sz="1000" baseline="0" dirty="0" smtClean="0">
                <a:solidFill>
                  <a:schemeClr val="bg1"/>
                </a:solidFill>
              </a:rPr>
              <a:t>Karabo – Integrating control, data acquisition, data management and data analysis</a:t>
            </a:r>
            <a:endParaRPr lang="en-GB" sz="1000" dirty="0">
              <a:solidFill>
                <a:schemeClr val="bg1"/>
              </a:solidFill>
            </a:endParaRPr>
          </a:p>
        </p:txBody>
      </p:sp>
      <p:pic>
        <p:nvPicPr>
          <p:cNvPr id="1032" name="Picture 127" descr="logo-XFEL_rgb"/>
          <p:cNvPicPr>
            <a:picLocks noChangeAspect="1" noChangeArrowheads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475" y="114300"/>
            <a:ext cx="911225" cy="91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3" name="Rectangle 130"/>
          <p:cNvSpPr>
            <a:spLocks noGrp="1" noChangeArrowheads="1"/>
          </p:cNvSpPr>
          <p:nvPr>
            <p:ph type="title"/>
          </p:nvPr>
        </p:nvSpPr>
        <p:spPr bwMode="auto">
          <a:xfrm>
            <a:off x="1093788" y="541338"/>
            <a:ext cx="7283450" cy="48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45720" rIns="9144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Slide title: Don’t edit here!</a:t>
            </a:r>
          </a:p>
        </p:txBody>
      </p:sp>
      <p:sp>
        <p:nvSpPr>
          <p:cNvPr id="1034" name="Rectangle 132"/>
          <p:cNvSpPr>
            <a:spLocks noGrp="1" noChangeAspect="1" noChangeArrowheads="1"/>
          </p:cNvSpPr>
          <p:nvPr>
            <p:ph type="body" idx="1"/>
          </p:nvPr>
        </p:nvSpPr>
        <p:spPr bwMode="auto">
          <a:xfrm>
            <a:off x="117475" y="1347788"/>
            <a:ext cx="5702300" cy="445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text format – don’t edit!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72" r:id="rId10"/>
    <p:sldLayoutId id="2147483682" r:id="rId11"/>
    <p:sldLayoutId id="2147483683" r:id="rId12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9pPr>
    </p:titleStyle>
    <p:bodyStyle>
      <a:lvl1pPr marL="298450" indent="-2984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n"/>
        <a:defRPr sz="2400">
          <a:solidFill>
            <a:schemeClr val="tx2"/>
          </a:solidFill>
          <a:latin typeface="+mn-lt"/>
          <a:ea typeface="+mn-ea"/>
          <a:cs typeface="+mn-cs"/>
        </a:defRPr>
      </a:lvl1pPr>
      <a:lvl2pPr marL="558800" indent="-2587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2"/>
          </a:solidFill>
          <a:latin typeface="+mn-lt"/>
          <a:ea typeface="+mn-ea"/>
        </a:defRPr>
      </a:lvl2pPr>
      <a:lvl3pPr marL="817563" indent="-257175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"/>
        <a:defRPr sz="2400">
          <a:solidFill>
            <a:schemeClr val="tx2"/>
          </a:solidFill>
          <a:latin typeface="+mn-lt"/>
          <a:ea typeface="+mn-ea"/>
        </a:defRPr>
      </a:lvl3pPr>
      <a:lvl4pPr marL="1077913" indent="-258763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rgbClr val="100F2E"/>
          </a:solidFill>
          <a:latin typeface="+mn-lt"/>
          <a:ea typeface="+mn-ea"/>
        </a:defRPr>
      </a:lvl4pPr>
      <a:lvl5pPr marL="1312863" indent="-223838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5pPr>
      <a:lvl6pPr marL="1770063" indent="-223838" algn="l" rtl="0" fontAlgn="base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6pPr>
      <a:lvl7pPr marL="2227263" indent="-223838" algn="l" rtl="0" fontAlgn="base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7pPr>
      <a:lvl8pPr marL="2684463" indent="-223838" algn="l" rtl="0" fontAlgn="base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8pPr>
      <a:lvl9pPr marL="3141663" indent="-223838" algn="l" rtl="0" fontAlgn="base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5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4" Type="http://schemas.openxmlformats.org/officeDocument/2006/relationships/image" Target="../media/image30.png"/><Relationship Id="rId5" Type="http://schemas.openxmlformats.org/officeDocument/2006/relationships/image" Target="../media/image31.png"/><Relationship Id="rId6" Type="http://schemas.openxmlformats.org/officeDocument/2006/relationships/image" Target="../media/image32.png"/><Relationship Id="rId7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5" Type="http://schemas.openxmlformats.org/officeDocument/2006/relationships/image" Target="../media/image36.png"/><Relationship Id="rId6" Type="http://schemas.openxmlformats.org/officeDocument/2006/relationships/image" Target="../media/image37.jpeg"/><Relationship Id="rId7" Type="http://schemas.openxmlformats.org/officeDocument/2006/relationships/image" Target="../media/image38.jpeg"/><Relationship Id="rId8" Type="http://schemas.openxmlformats.org/officeDocument/2006/relationships/image" Target="../media/image26.png"/><Relationship Id="rId9" Type="http://schemas.openxmlformats.org/officeDocument/2006/relationships/image" Target="../media/image39.png"/><Relationship Id="rId10" Type="http://schemas.microsoft.com/office/2007/relationships/hdphoto" Target="../media/hdphoto1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42.jpeg"/><Relationship Id="rId5" Type="http://schemas.openxmlformats.org/officeDocument/2006/relationships/image" Target="../media/image43.png"/><Relationship Id="rId6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4" Type="http://schemas.openxmlformats.org/officeDocument/2006/relationships/image" Target="../media/image47.png"/><Relationship Id="rId5" Type="http://schemas.openxmlformats.org/officeDocument/2006/relationships/image" Target="../media/image48.png"/><Relationship Id="rId6" Type="http://schemas.openxmlformats.org/officeDocument/2006/relationships/image" Target="../media/image49.png"/><Relationship Id="rId7" Type="http://schemas.openxmlformats.org/officeDocument/2006/relationships/image" Target="../media/image50.png"/><Relationship Id="rId8" Type="http://schemas.openxmlformats.org/officeDocument/2006/relationships/image" Target="../media/image51.png"/><Relationship Id="rId9" Type="http://schemas.openxmlformats.org/officeDocument/2006/relationships/image" Target="../media/image52.png"/><Relationship Id="rId10" Type="http://schemas.openxmlformats.org/officeDocument/2006/relationships/image" Target="../media/image53.png"/><Relationship Id="rId11" Type="http://schemas.openxmlformats.org/officeDocument/2006/relationships/image" Target="../media/image54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4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jpeg"/><Relationship Id="rId5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jpeg"/><Relationship Id="rId5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01346" y="4675976"/>
            <a:ext cx="7965836" cy="1215026"/>
          </a:xfrm>
        </p:spPr>
        <p:txBody>
          <a:bodyPr/>
          <a:lstStyle/>
          <a:p>
            <a:pPr eaLnBrk="1" hangingPunct="1"/>
            <a:r>
              <a:rPr lang="en-US" sz="2000" dirty="0" smtClean="0"/>
              <a:t>Burkhard Heisen</a:t>
            </a:r>
          </a:p>
          <a:p>
            <a:pPr eaLnBrk="1" hangingPunct="1"/>
            <a:r>
              <a:rPr lang="en-US" sz="2000" dirty="0" smtClean="0"/>
              <a:t>Control and Analysis Software Group – European XFEL GmbH </a:t>
            </a:r>
          </a:p>
          <a:p>
            <a:pPr eaLnBrk="1" hangingPunct="1"/>
            <a:r>
              <a:rPr lang="en-US" sz="2000" dirty="0" smtClean="0"/>
              <a:t>European XFEL User’s Meeting</a:t>
            </a:r>
            <a:endParaRPr lang="en-US" sz="2000" dirty="0"/>
          </a:p>
          <a:p>
            <a:pPr eaLnBrk="1" hangingPunct="1"/>
            <a:r>
              <a:rPr lang="en-US" sz="2000" dirty="0" smtClean="0"/>
              <a:t>Hamburg, January 28, 2015</a:t>
            </a:r>
            <a:endParaRPr lang="en-GB" sz="2000" dirty="0" smtClean="0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939800" y="1789063"/>
            <a:ext cx="7251700" cy="2486604"/>
          </a:xfrm>
          <a:noFill/>
        </p:spPr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lang="en-GB" sz="3600" dirty="0" smtClean="0"/>
              <a:t>Karabo</a:t>
            </a:r>
            <a:br>
              <a:rPr lang="en-GB" sz="3600" dirty="0" smtClean="0"/>
            </a:br>
            <a:r>
              <a:rPr lang="en-GB" sz="1600" dirty="0" smtClean="0"/>
              <a:t> </a:t>
            </a: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en-GB" sz="2400" dirty="0" smtClean="0"/>
              <a:t>Integrating </a:t>
            </a:r>
            <a:r>
              <a:rPr lang="en-GB" sz="2400" dirty="0"/>
              <a:t>Control, Data </a:t>
            </a:r>
            <a:r>
              <a:rPr lang="en-GB" sz="2400" dirty="0" smtClean="0"/>
              <a:t>Acquisition, Data Management, and Data Analysis </a:t>
            </a:r>
            <a:r>
              <a:rPr lang="en-GB" sz="2400" dirty="0"/>
              <a:t>Tasks into a Single Software Framework</a:t>
            </a:r>
            <a:endParaRPr lang="en-GB" sz="2400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Graphical interface – Pipelines and Macros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D965F78-A73E-4BA1-9BCC-577F55430C22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Burkhard Heisen </a:t>
            </a:r>
            <a:r>
              <a:rPr lang="en-US" dirty="0"/>
              <a:t>(CAS Group)</a:t>
            </a:r>
            <a:endParaRPr lang="en-GB" dirty="0"/>
          </a:p>
        </p:txBody>
      </p:sp>
      <p:grpSp>
        <p:nvGrpSpPr>
          <p:cNvPr id="3" name="Group 2"/>
          <p:cNvGrpSpPr/>
          <p:nvPr/>
        </p:nvGrpSpPr>
        <p:grpSpPr>
          <a:xfrm>
            <a:off x="4811886" y="1284111"/>
            <a:ext cx="3951111" cy="2159000"/>
            <a:chOff x="3481586" y="2808635"/>
            <a:chExt cx="4584159" cy="2142541"/>
          </a:xfrm>
        </p:grpSpPr>
        <p:pic>
          <p:nvPicPr>
            <p:cNvPr id="6" name="Picture 2" descr="C:\Users\wegerk\Downloads\0000\Screenshot from 2014-11-04 14%3A22%3A21.png"/>
            <p:cNvPicPr>
              <a:picLocks noChangeAspect="1" noChangeArrowheads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481586" y="2808635"/>
              <a:ext cx="4584159" cy="2142541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7" name="Curved Connector 6"/>
            <p:cNvCxnSpPr/>
            <p:nvPr/>
          </p:nvCxnSpPr>
          <p:spPr bwMode="auto">
            <a:xfrm flipV="1">
              <a:off x="4042931" y="3958901"/>
              <a:ext cx="659210" cy="345964"/>
            </a:xfrm>
            <a:prstGeom prst="curvedConnector3">
              <a:avLst/>
            </a:prstGeom>
            <a:noFill/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sp>
          <p:nvSpPr>
            <p:cNvPr id="10" name="TextBox 9"/>
            <p:cNvSpPr txBox="1"/>
            <p:nvPr/>
          </p:nvSpPr>
          <p:spPr>
            <a:xfrm>
              <a:off x="4469657" y="4099424"/>
              <a:ext cx="107676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1200" i="1" dirty="0"/>
                <a:t>d</a:t>
              </a:r>
              <a:r>
                <a:rPr lang="en-US" sz="1200" i="1" dirty="0" smtClean="0"/>
                <a:t>rag &amp; drop</a:t>
              </a:r>
              <a:endParaRPr lang="de-DE" sz="1200" i="1" dirty="0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7312087" y="3351419"/>
            <a:ext cx="15659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050" i="1" dirty="0" smtClean="0"/>
              <a:t>Courtesy of K. </a:t>
            </a:r>
            <a:r>
              <a:rPr lang="en-US" sz="1050" i="1" dirty="0" err="1" smtClean="0"/>
              <a:t>Weger</a:t>
            </a:r>
            <a:endParaRPr lang="en-US" sz="1050" i="1" dirty="0"/>
          </a:p>
        </p:txBody>
      </p:sp>
      <p:pic>
        <p:nvPicPr>
          <p:cNvPr id="12" name="Picture 11" descr="macros.pn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97088" y="3612444"/>
            <a:ext cx="3651665" cy="27516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TextBox 12"/>
          <p:cNvSpPr txBox="1"/>
          <p:nvPr/>
        </p:nvSpPr>
        <p:spPr>
          <a:xfrm>
            <a:off x="6997703" y="6203214"/>
            <a:ext cx="178667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050" i="1" dirty="0" smtClean="0"/>
              <a:t>Courtesy of M. </a:t>
            </a:r>
            <a:r>
              <a:rPr lang="en-US" sz="1050" i="1" dirty="0" err="1" smtClean="0"/>
              <a:t>Teichmann</a:t>
            </a:r>
            <a:endParaRPr lang="en-US" sz="1050" i="1" dirty="0"/>
          </a:p>
        </p:txBody>
      </p:sp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-37746" y="1206678"/>
            <a:ext cx="4976636" cy="5778323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sz="1800" dirty="0" smtClean="0"/>
              <a:t>Pipeline configuration</a:t>
            </a:r>
          </a:p>
          <a:p>
            <a:pPr lvl="1">
              <a:lnSpc>
                <a:spcPct val="120000"/>
              </a:lnSpc>
            </a:pPr>
            <a:r>
              <a:rPr lang="en-US" sz="1600" dirty="0" smtClean="0"/>
              <a:t>Whole </a:t>
            </a:r>
            <a:r>
              <a:rPr lang="en-US" sz="1600" dirty="0"/>
              <a:t>devices can be </a:t>
            </a:r>
            <a:r>
              <a:rPr lang="en-US" sz="1600" b="1" dirty="0"/>
              <a:t>dragged</a:t>
            </a:r>
            <a:r>
              <a:rPr lang="en-US" sz="1600" dirty="0"/>
              <a:t> (</a:t>
            </a:r>
            <a:r>
              <a:rPr lang="en-US" sz="1600" dirty="0" smtClean="0"/>
              <a:t>from left </a:t>
            </a:r>
            <a:r>
              <a:rPr lang="en-US" sz="1600" dirty="0"/>
              <a:t>side) as pipeline nodes</a:t>
            </a:r>
          </a:p>
          <a:p>
            <a:pPr lvl="1">
              <a:lnSpc>
                <a:spcPct val="120000"/>
              </a:lnSpc>
            </a:pPr>
            <a:r>
              <a:rPr lang="en-US" sz="1600" dirty="0"/>
              <a:t>Dragging individual parameters from right is still possible (e.g. control parameters)</a:t>
            </a:r>
          </a:p>
          <a:p>
            <a:pPr lvl="1">
              <a:lnSpc>
                <a:spcPct val="120000"/>
              </a:lnSpc>
            </a:pPr>
            <a:r>
              <a:rPr lang="en-US" sz="1600" dirty="0"/>
              <a:t>Devices can be </a:t>
            </a:r>
            <a:r>
              <a:rPr lang="en-US" sz="1600" b="1" dirty="0"/>
              <a:t>grouped</a:t>
            </a:r>
            <a:r>
              <a:rPr lang="en-US" sz="1600" dirty="0"/>
              <a:t> and edited as group (connections and configurations</a:t>
            </a:r>
            <a:r>
              <a:rPr lang="en-US" sz="1600" dirty="0" smtClean="0"/>
              <a:t>)</a:t>
            </a:r>
          </a:p>
          <a:p>
            <a:pPr>
              <a:lnSpc>
                <a:spcPct val="120000"/>
              </a:lnSpc>
            </a:pPr>
            <a:r>
              <a:rPr lang="en-US" sz="1800" dirty="0" smtClean="0"/>
              <a:t>Macro editing</a:t>
            </a:r>
          </a:p>
          <a:p>
            <a:pPr marL="523875" lvl="1" indent="-263525">
              <a:lnSpc>
                <a:spcPct val="120000"/>
              </a:lnSpc>
            </a:pPr>
            <a:r>
              <a:rPr lang="en-US" sz="1600" dirty="0"/>
              <a:t>E</a:t>
            </a:r>
            <a:r>
              <a:rPr lang="en-US" sz="1600" dirty="0" smtClean="0"/>
              <a:t>diting </a:t>
            </a:r>
            <a:r>
              <a:rPr lang="en-US" sz="1600" dirty="0"/>
              <a:t>and execution from within </a:t>
            </a:r>
            <a:r>
              <a:rPr lang="en-US" sz="1600" dirty="0" smtClean="0"/>
              <a:t>GUI or using regular terminal</a:t>
            </a:r>
            <a:endParaRPr lang="en-US" sz="1600" dirty="0"/>
          </a:p>
          <a:p>
            <a:pPr marL="523875" lvl="1" indent="-263525">
              <a:lnSpc>
                <a:spcPct val="120000"/>
              </a:lnSpc>
            </a:pPr>
            <a:r>
              <a:rPr lang="en-US" sz="1600" dirty="0"/>
              <a:t>Macro parameters and functions </a:t>
            </a:r>
            <a:r>
              <a:rPr lang="en-US" sz="1600" b="1" dirty="0"/>
              <a:t>integrate</a:t>
            </a:r>
            <a:r>
              <a:rPr lang="en-US" sz="1600" dirty="0"/>
              <a:t> automatically </a:t>
            </a:r>
            <a:r>
              <a:rPr lang="en-US" sz="1600" b="1" dirty="0"/>
              <a:t>into configuration</a:t>
            </a:r>
            <a:r>
              <a:rPr lang="en-US" sz="1600" dirty="0"/>
              <a:t> panel</a:t>
            </a:r>
          </a:p>
          <a:p>
            <a:pPr marL="523875" lvl="1" indent="-263525">
              <a:lnSpc>
                <a:spcPct val="120000"/>
              </a:lnSpc>
            </a:pPr>
            <a:r>
              <a:rPr lang="en-US" sz="1600" dirty="0"/>
              <a:t>Macro API can be </a:t>
            </a:r>
            <a:r>
              <a:rPr lang="en-US" sz="1600" b="1" dirty="0"/>
              <a:t>interactively executed</a:t>
            </a:r>
            <a:r>
              <a:rPr lang="en-US" sz="1600" dirty="0"/>
              <a:t> in embedded </a:t>
            </a:r>
            <a:r>
              <a:rPr lang="en-US" sz="1600" dirty="0" err="1"/>
              <a:t>IPython</a:t>
            </a:r>
            <a:r>
              <a:rPr lang="en-US" sz="1600" dirty="0"/>
              <a:t> interpreter</a:t>
            </a:r>
          </a:p>
          <a:p>
            <a:pPr marL="523875" lvl="1" indent="-263525">
              <a:lnSpc>
                <a:spcPct val="120000"/>
              </a:lnSpc>
            </a:pPr>
            <a:r>
              <a:rPr lang="en-US" sz="1600" dirty="0" smtClean="0"/>
              <a:t>Macro </a:t>
            </a:r>
            <a:r>
              <a:rPr lang="en-US" sz="1600" dirty="0"/>
              <a:t>writing is something we hope our </a:t>
            </a:r>
            <a:r>
              <a:rPr lang="en-US" sz="1600" b="1" dirty="0"/>
              <a:t>users</a:t>
            </a:r>
            <a:r>
              <a:rPr lang="en-US" sz="1600" dirty="0"/>
              <a:t> </a:t>
            </a:r>
            <a:r>
              <a:rPr lang="en-US" sz="1600" b="1" dirty="0"/>
              <a:t>can</a:t>
            </a:r>
            <a:r>
              <a:rPr lang="en-US" sz="1600" dirty="0"/>
              <a:t> easily </a:t>
            </a:r>
            <a:r>
              <a:rPr lang="en-US" sz="1600" b="1" dirty="0"/>
              <a:t>do</a:t>
            </a:r>
            <a:r>
              <a:rPr lang="en-US" sz="1600" dirty="0"/>
              <a:t> themselves</a:t>
            </a:r>
          </a:p>
          <a:p>
            <a:pPr lvl="1">
              <a:lnSpc>
                <a:spcPct val="120000"/>
              </a:lnSpc>
            </a:pPr>
            <a:endParaRPr lang="en-US" sz="1600" dirty="0"/>
          </a:p>
          <a:p>
            <a:pPr>
              <a:lnSpc>
                <a:spcPct val="120000"/>
              </a:lnSpc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616633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Cameras, power supplies, heaters…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688" y="1397547"/>
            <a:ext cx="6434668" cy="5135633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sz="1600" dirty="0" smtClean="0"/>
              <a:t>Supported standards </a:t>
            </a:r>
          </a:p>
          <a:p>
            <a:pPr lvl="1">
              <a:lnSpc>
                <a:spcPct val="120000"/>
              </a:lnSpc>
            </a:pPr>
            <a:r>
              <a:rPr lang="en-US" sz="1600" b="1" dirty="0" err="1" smtClean="0"/>
              <a:t>GenICam</a:t>
            </a:r>
            <a:r>
              <a:rPr lang="en-US" sz="1600" dirty="0" smtClean="0"/>
              <a:t> (generic interface for cameras) - industry standard</a:t>
            </a:r>
          </a:p>
          <a:p>
            <a:pPr lvl="1">
              <a:lnSpc>
                <a:spcPct val="120000"/>
              </a:lnSpc>
            </a:pPr>
            <a:r>
              <a:rPr lang="en-US" sz="1600" b="1" dirty="0" smtClean="0"/>
              <a:t>Lima</a:t>
            </a:r>
            <a:r>
              <a:rPr lang="en-US" sz="1600" dirty="0" smtClean="0"/>
              <a:t> (library for image acquisition) – ESRF project</a:t>
            </a:r>
          </a:p>
          <a:p>
            <a:pPr lvl="1">
              <a:lnSpc>
                <a:spcPct val="120000"/>
              </a:lnSpc>
            </a:pPr>
            <a:r>
              <a:rPr lang="en-US" sz="1600" b="1" dirty="0"/>
              <a:t>SPCI</a:t>
            </a:r>
            <a:r>
              <a:rPr lang="en-US" sz="1600" dirty="0"/>
              <a:t> (Standard Commands for Programmable Instruments</a:t>
            </a:r>
            <a:r>
              <a:rPr lang="en-US" sz="1600" dirty="0" smtClean="0"/>
              <a:t>)</a:t>
            </a:r>
          </a:p>
          <a:p>
            <a:pPr>
              <a:lnSpc>
                <a:spcPct val="120000"/>
              </a:lnSpc>
            </a:pPr>
            <a:r>
              <a:rPr lang="en-US" sz="1600" dirty="0" smtClean="0"/>
              <a:t>Cameras	</a:t>
            </a:r>
          </a:p>
          <a:p>
            <a:pPr lvl="1">
              <a:lnSpc>
                <a:spcPct val="120000"/>
              </a:lnSpc>
            </a:pPr>
            <a:r>
              <a:rPr lang="en-US" sz="1600" dirty="0" smtClean="0"/>
              <a:t>Basler (all GigE), Photonic Science (</a:t>
            </a:r>
            <a:r>
              <a:rPr lang="en-US" sz="1600" dirty="0" err="1" smtClean="0"/>
              <a:t>sCMOS</a:t>
            </a:r>
            <a:r>
              <a:rPr lang="en-US" sz="1600" dirty="0" smtClean="0"/>
              <a:t>)</a:t>
            </a:r>
          </a:p>
          <a:p>
            <a:pPr lvl="1">
              <a:lnSpc>
                <a:spcPct val="120000"/>
              </a:lnSpc>
            </a:pPr>
            <a:r>
              <a:rPr lang="en-US" sz="1600" dirty="0" smtClean="0"/>
              <a:t>IMPERX (Bobcat B4020), </a:t>
            </a:r>
            <a:r>
              <a:rPr lang="en-US" sz="1600" dirty="0" err="1" smtClean="0"/>
              <a:t>Andor</a:t>
            </a:r>
            <a:r>
              <a:rPr lang="en-US" sz="1600" dirty="0" smtClean="0"/>
              <a:t> (Neo)</a:t>
            </a:r>
            <a:endParaRPr lang="en-US" sz="1600" dirty="0"/>
          </a:p>
          <a:p>
            <a:pPr lvl="1">
              <a:lnSpc>
                <a:spcPct val="120000"/>
              </a:lnSpc>
            </a:pPr>
            <a:r>
              <a:rPr lang="en-US" sz="1600" dirty="0" smtClean="0"/>
              <a:t>AVT (all </a:t>
            </a:r>
            <a:r>
              <a:rPr lang="en-US" sz="1600" dirty="0" err="1" smtClean="0"/>
              <a:t>Prosilica</a:t>
            </a:r>
            <a:r>
              <a:rPr lang="en-US" sz="1600" dirty="0" smtClean="0"/>
              <a:t>), Axis (all)</a:t>
            </a:r>
          </a:p>
          <a:p>
            <a:pPr>
              <a:lnSpc>
                <a:spcPct val="120000"/>
              </a:lnSpc>
            </a:pPr>
            <a:r>
              <a:rPr lang="en-US" sz="1600" dirty="0" smtClean="0"/>
              <a:t>Other devices</a:t>
            </a:r>
          </a:p>
          <a:p>
            <a:pPr lvl="1">
              <a:lnSpc>
                <a:spcPct val="120000"/>
              </a:lnSpc>
            </a:pPr>
            <a:r>
              <a:rPr lang="en-US" sz="1600" dirty="0" smtClean="0"/>
              <a:t>FUG, </a:t>
            </a:r>
            <a:r>
              <a:rPr lang="en-US" sz="1600" dirty="0" err="1" smtClean="0"/>
              <a:t>Heinziger</a:t>
            </a:r>
            <a:r>
              <a:rPr lang="en-US" sz="1600" dirty="0" smtClean="0"/>
              <a:t> (power supplies), TEM (beam lock)</a:t>
            </a:r>
          </a:p>
          <a:p>
            <a:pPr lvl="1">
              <a:lnSpc>
                <a:spcPct val="120000"/>
              </a:lnSpc>
            </a:pPr>
            <a:r>
              <a:rPr lang="en-US" sz="1600" dirty="0" err="1" smtClean="0"/>
              <a:t>Amphos</a:t>
            </a:r>
            <a:r>
              <a:rPr lang="en-US" sz="1600" dirty="0" smtClean="0"/>
              <a:t> (laser power stage) </a:t>
            </a:r>
          </a:p>
          <a:p>
            <a:pPr lvl="1">
              <a:lnSpc>
                <a:spcPct val="120000"/>
              </a:lnSpc>
            </a:pPr>
            <a:r>
              <a:rPr lang="en-US" sz="1600" dirty="0" err="1" smtClean="0"/>
              <a:t>EnergyMax</a:t>
            </a:r>
            <a:r>
              <a:rPr lang="en-US" sz="1600" dirty="0" smtClean="0"/>
              <a:t> (laser sensors)</a:t>
            </a:r>
          </a:p>
          <a:p>
            <a:pPr lvl="1">
              <a:lnSpc>
                <a:spcPct val="120000"/>
              </a:lnSpc>
            </a:pPr>
            <a:r>
              <a:rPr lang="en-US" sz="1600" dirty="0" smtClean="0"/>
              <a:t>Lakeshore (heater), STS (spectrometer)</a:t>
            </a:r>
          </a:p>
          <a:p>
            <a:pPr lvl="2">
              <a:lnSpc>
                <a:spcPct val="120000"/>
              </a:lnSpc>
            </a:pPr>
            <a:endParaRPr lang="en-US" sz="1600" dirty="0" smtClean="0"/>
          </a:p>
          <a:p>
            <a:pPr lvl="2">
              <a:lnSpc>
                <a:spcPct val="120000"/>
              </a:lnSpc>
            </a:pPr>
            <a:endParaRPr lang="en-US" sz="1600" dirty="0" smtClean="0"/>
          </a:p>
          <a:p>
            <a:pPr lvl="1">
              <a:lnSpc>
                <a:spcPct val="120000"/>
              </a:lnSpc>
            </a:pP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D965F78-A73E-4BA1-9BCC-577F55430C22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Burkhard Heisen (CAS Group)</a:t>
            </a:r>
            <a:endParaRPr lang="en-GB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9676" y="1369470"/>
            <a:ext cx="1851647" cy="18516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9888" y="3206389"/>
            <a:ext cx="2182694" cy="15349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 descr="C:\Users\gessler\AppData\Local\Microsoft\Windows\Temporary Internet Files\Content.IE5\3R46BQZL\MC900441310[1]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65845" y="3104498"/>
            <a:ext cx="322250" cy="32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gessler\AppData\Local\Microsoft\Windows\Temporary Internet Files\Content.IE5\3R46BQZL\MC900441310[1]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5856" y="3454453"/>
            <a:ext cx="322250" cy="32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gessler\AppData\Local\Microsoft\Windows\Temporary Internet Files\Content.IE5\3R46BQZL\MC900441310[1]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17384" y="3810351"/>
            <a:ext cx="322250" cy="32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gessler\AppData\Local\Microsoft\Windows\Temporary Internet Files\Content.IE5\3R46BQZL\MC900441310[1]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08038" y="4501795"/>
            <a:ext cx="322250" cy="32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Users\gessler\AppData\Local\Microsoft\Windows\Temporary Internet Files\Content.IE5\3R46BQZL\MC900441310[1]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21994" y="4824273"/>
            <a:ext cx="322250" cy="32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Users\gessler\AppData\Local\Microsoft\Windows\Temporary Internet Files\Content.IE5\3R46BQZL\MC900441310[1]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65549" y="5177051"/>
            <a:ext cx="322250" cy="32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C:\Users\gessler\AppData\Local\Microsoft\Windows\Temporary Internet Files\Content.IE5\3R46BQZL\MC900441310[1]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4052" y="5504727"/>
            <a:ext cx="322250" cy="32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1779" y="4999377"/>
            <a:ext cx="2723444" cy="13544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655640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Motors, pumps, valves… and real-time control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628" y="1247529"/>
            <a:ext cx="5876399" cy="2918794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 sz="1600" dirty="0">
                <a:cs typeface="Arial"/>
              </a:rPr>
              <a:t>Karabo itself does not </a:t>
            </a:r>
            <a:r>
              <a:rPr lang="en-US" sz="1600" dirty="0" smtClean="0">
                <a:cs typeface="Arial"/>
              </a:rPr>
              <a:t>directly provide real-time </a:t>
            </a:r>
            <a:r>
              <a:rPr lang="en-US" sz="1600" dirty="0">
                <a:cs typeface="Arial"/>
              </a:rPr>
              <a:t>processes/</a:t>
            </a:r>
            <a:r>
              <a:rPr lang="en-US" sz="1600" dirty="0" smtClean="0">
                <a:cs typeface="Arial"/>
              </a:rPr>
              <a:t>communications -&gt; uses Beckhoff layer</a:t>
            </a:r>
            <a:endParaRPr lang="en-US" sz="1600" dirty="0" smtClean="0"/>
          </a:p>
          <a:p>
            <a:pPr>
              <a:lnSpc>
                <a:spcPct val="110000"/>
              </a:lnSpc>
            </a:pPr>
            <a:r>
              <a:rPr lang="en-US" sz="1600" dirty="0" smtClean="0"/>
              <a:t>Beckhoff PLC-firmware blocks are mapped to Karabo devices and can be </a:t>
            </a:r>
            <a:r>
              <a:rPr lang="en-US" sz="1600" b="1" dirty="0" smtClean="0"/>
              <a:t>auto-generated</a:t>
            </a:r>
            <a:r>
              <a:rPr lang="en-US" sz="1600" dirty="0" smtClean="0"/>
              <a:t> from PLC self-description</a:t>
            </a:r>
          </a:p>
          <a:p>
            <a:pPr>
              <a:lnSpc>
                <a:spcPct val="110000"/>
              </a:lnSpc>
            </a:pPr>
            <a:r>
              <a:rPr lang="en-US" sz="1600" dirty="0" smtClean="0"/>
              <a:t>Integrated devices (now extending to different vendors): </a:t>
            </a:r>
          </a:p>
          <a:p>
            <a:pPr lvl="1">
              <a:lnSpc>
                <a:spcPct val="110000"/>
              </a:lnSpc>
            </a:pPr>
            <a:r>
              <a:rPr lang="en-US" sz="1600" dirty="0" smtClean="0"/>
              <a:t>Turbo-, ion-, and scroll-pumps </a:t>
            </a:r>
          </a:p>
          <a:p>
            <a:pPr lvl="1">
              <a:lnSpc>
                <a:spcPct val="110000"/>
              </a:lnSpc>
            </a:pPr>
            <a:r>
              <a:rPr lang="en-US" sz="1600" dirty="0" smtClean="0">
                <a:solidFill>
                  <a:srgbClr val="000000"/>
                </a:solidFill>
              </a:rPr>
              <a:t>Valves, gauges, temperature sensors</a:t>
            </a:r>
          </a:p>
          <a:p>
            <a:pPr lvl="1">
              <a:lnSpc>
                <a:spcPct val="110000"/>
              </a:lnSpc>
            </a:pPr>
            <a:r>
              <a:rPr lang="en-US" sz="1600" dirty="0" smtClean="0"/>
              <a:t>Stepper-, </a:t>
            </a:r>
            <a:r>
              <a:rPr lang="en-US" sz="1600" dirty="0" err="1" smtClean="0"/>
              <a:t>piezo</a:t>
            </a:r>
            <a:r>
              <a:rPr lang="en-US" sz="1600" dirty="0"/>
              <a:t>-</a:t>
            </a:r>
            <a:r>
              <a:rPr lang="en-US" sz="1600" dirty="0" smtClean="0"/>
              <a:t> and servo-motors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D965F78-A73E-4BA1-9BCC-577F55430C22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Burkhard Heisen (CAS Group)</a:t>
            </a:r>
            <a:endParaRPr lang="en-GB" dirty="0" smtClean="0"/>
          </a:p>
        </p:txBody>
      </p:sp>
      <p:grpSp>
        <p:nvGrpSpPr>
          <p:cNvPr id="6" name="Group 5"/>
          <p:cNvGrpSpPr/>
          <p:nvPr/>
        </p:nvGrpSpPr>
        <p:grpSpPr>
          <a:xfrm>
            <a:off x="857860" y="4222021"/>
            <a:ext cx="5058028" cy="2250259"/>
            <a:chOff x="0" y="3404134"/>
            <a:chExt cx="7632700" cy="3144332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59000" y="3404134"/>
              <a:ext cx="3746500" cy="2708313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6476102" y="4651539"/>
              <a:ext cx="1156598" cy="711200"/>
            </a:xfrm>
            <a:prstGeom prst="rect">
              <a:avLst/>
            </a:prstGeom>
          </p:spPr>
        </p:pic>
        <p:cxnSp>
          <p:nvCxnSpPr>
            <p:cNvPr id="9" name="Elbow Connector 8"/>
            <p:cNvCxnSpPr>
              <a:endCxn id="8" idx="3"/>
            </p:cNvCxnSpPr>
            <p:nvPr/>
          </p:nvCxnSpPr>
          <p:spPr bwMode="auto">
            <a:xfrm flipV="1">
              <a:off x="5480748" y="5007138"/>
              <a:ext cx="995354" cy="280484"/>
            </a:xfrm>
            <a:prstGeom prst="bentConnector3">
              <a:avLst>
                <a:gd name="adj1" fmla="val 31420"/>
              </a:avLst>
            </a:prstGeom>
            <a:noFill/>
            <a:ln w="12700" cap="flat" cmpd="sng" algn="ctr">
              <a:solidFill>
                <a:schemeClr val="folHlink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553240"/>
              <a:ext cx="2654300" cy="995226"/>
            </a:xfrm>
            <a:prstGeom prst="rect">
              <a:avLst/>
            </a:prstGeom>
          </p:spPr>
        </p:pic>
        <p:cxnSp>
          <p:nvCxnSpPr>
            <p:cNvPr id="11" name="Elbow Connector 10"/>
            <p:cNvCxnSpPr>
              <a:stCxn id="10" idx="0"/>
              <a:endCxn id="7" idx="1"/>
            </p:cNvCxnSpPr>
            <p:nvPr/>
          </p:nvCxnSpPr>
          <p:spPr bwMode="auto">
            <a:xfrm rot="5400000" flipH="1" flipV="1">
              <a:off x="1345600" y="4739841"/>
              <a:ext cx="794949" cy="831849"/>
            </a:xfrm>
            <a:prstGeom prst="bentConnector2">
              <a:avLst/>
            </a:prstGeom>
            <a:noFill/>
            <a:ln w="12700" cap="flat" cmpd="sng" algn="ctr">
              <a:solidFill>
                <a:schemeClr val="folHlink"/>
              </a:solidFill>
              <a:prstDash val="solid"/>
              <a:round/>
              <a:headEnd type="arrow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</p:grpSp>
      <p:grpSp>
        <p:nvGrpSpPr>
          <p:cNvPr id="12" name="Group 11"/>
          <p:cNvGrpSpPr/>
          <p:nvPr/>
        </p:nvGrpSpPr>
        <p:grpSpPr>
          <a:xfrm>
            <a:off x="5708343" y="1354678"/>
            <a:ext cx="2983920" cy="3424340"/>
            <a:chOff x="392216" y="1428582"/>
            <a:chExt cx="3544222" cy="4067343"/>
          </a:xfrm>
        </p:grpSpPr>
        <p:grpSp>
          <p:nvGrpSpPr>
            <p:cNvPr id="13" name="Group 36"/>
            <p:cNvGrpSpPr/>
            <p:nvPr/>
          </p:nvGrpSpPr>
          <p:grpSpPr>
            <a:xfrm>
              <a:off x="1532178" y="2616849"/>
              <a:ext cx="962952" cy="865847"/>
              <a:chOff x="1731696" y="2921225"/>
              <a:chExt cx="962952" cy="865847"/>
            </a:xfrm>
          </p:grpSpPr>
          <p:sp>
            <p:nvSpPr>
              <p:cNvPr id="47" name="5-Point Star 46"/>
              <p:cNvSpPr/>
              <p:nvPr/>
            </p:nvSpPr>
            <p:spPr bwMode="auto">
              <a:xfrm>
                <a:off x="1731696" y="2921225"/>
                <a:ext cx="445062" cy="420786"/>
              </a:xfrm>
              <a:prstGeom prst="star5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9525" cap="flat" cmpd="sng" algn="ctr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vert="horz" wrap="square" lIns="270000" tIns="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298450" marR="0" indent="-29845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80000"/>
                  <a:buFont typeface="Wingdings" pitchFamily="2" charset="2"/>
                  <a:buChar char="n"/>
                  <a:tabLst/>
                </a:pPr>
                <a:endParaRPr kumimoji="0" lang="de-DE" sz="1100" b="0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" charset="0"/>
                  <a:ea typeface="ＭＳ Ｐゴシック" pitchFamily="112" charset="-128"/>
                </a:endParaRPr>
              </a:p>
            </p:txBody>
          </p:sp>
          <p:sp>
            <p:nvSpPr>
              <p:cNvPr id="48" name="Oval 47"/>
              <p:cNvSpPr/>
              <p:nvPr/>
            </p:nvSpPr>
            <p:spPr bwMode="auto">
              <a:xfrm>
                <a:off x="1909721" y="3002145"/>
                <a:ext cx="784927" cy="784927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vert="horz" wrap="square" lIns="36000" tIns="0" rIns="0" bIns="0" numCol="1" rtlCol="0" anchor="ctr" anchorCtr="1" compatLnSpc="1">
                <a:prstTxWarp prst="textNoShape">
                  <a:avLst/>
                </a:prstTxWarp>
              </a:bodyPr>
              <a:lstStyle/>
              <a:p>
                <a:pPr marR="0" algn="ctr" defTabSz="914400" rtl="0" eaLnBrk="1" fontAlgn="base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ct val="0"/>
                  </a:spcAft>
                  <a:buClr>
                    <a:schemeClr val="accent2"/>
                  </a:buClr>
                  <a:buSzPct val="80000"/>
                  <a:buNone/>
                  <a:tabLst/>
                </a:pPr>
                <a:endParaRPr lang="en-US" sz="1100" dirty="0" smtClean="0"/>
              </a:p>
              <a:p>
                <a:pPr marR="0" algn="ctr" defTabSz="914400" rtl="0" eaLnBrk="1" fontAlgn="base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ct val="0"/>
                  </a:spcAft>
                  <a:buClr>
                    <a:schemeClr val="accent2"/>
                  </a:buClr>
                  <a:buSzPct val="80000"/>
                  <a:buNone/>
                  <a:tabLst/>
                </a:pPr>
                <a:r>
                  <a:rPr lang="en-US" sz="1100" dirty="0" smtClean="0"/>
                  <a:t>Beck</a:t>
                </a:r>
              </a:p>
              <a:p>
                <a:pPr marR="0" algn="ctr" defTabSz="914400" rtl="0" eaLnBrk="1" fontAlgn="base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ct val="0"/>
                  </a:spcAft>
                  <a:buClr>
                    <a:schemeClr val="accent2"/>
                  </a:buClr>
                  <a:buSzPct val="80000"/>
                  <a:buNone/>
                  <a:tabLst/>
                </a:pPr>
                <a:r>
                  <a:rPr lang="en-US" sz="1100" dirty="0" smtClean="0"/>
                  <a:t>Com</a:t>
                </a:r>
              </a:p>
              <a:p>
                <a:pPr marL="298450" marR="0" indent="-29845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80000"/>
                  <a:buNone/>
                  <a:tabLst/>
                </a:pPr>
                <a:endPara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</a:endParaRPr>
              </a:p>
            </p:txBody>
          </p:sp>
        </p:grpSp>
        <p:grpSp>
          <p:nvGrpSpPr>
            <p:cNvPr id="14" name="Group 34"/>
            <p:cNvGrpSpPr/>
            <p:nvPr/>
          </p:nvGrpSpPr>
          <p:grpSpPr>
            <a:xfrm>
              <a:off x="537532" y="1430100"/>
              <a:ext cx="900914" cy="830781"/>
              <a:chOff x="5103377" y="2678464"/>
              <a:chExt cx="900914" cy="830781"/>
            </a:xfrm>
          </p:grpSpPr>
          <p:sp>
            <p:nvSpPr>
              <p:cNvPr id="45" name="Rounded Rectangle 44"/>
              <p:cNvSpPr/>
              <p:nvPr/>
            </p:nvSpPr>
            <p:spPr bwMode="auto">
              <a:xfrm>
                <a:off x="5664425" y="2678464"/>
                <a:ext cx="339866" cy="339866"/>
              </a:xfrm>
              <a:prstGeom prst="roundRect">
                <a:avLst/>
              </a:prstGeom>
              <a:solidFill>
                <a:srgbClr val="92D050"/>
              </a:solidFill>
              <a:ln w="9525" cap="flat" cmpd="sng" algn="ctr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vert="horz" wrap="square" lIns="270000" tIns="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298450" marR="0" indent="-29845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80000"/>
                  <a:buFont typeface="Wingdings" pitchFamily="2" charset="2"/>
                  <a:buChar char="n"/>
                  <a:tabLst/>
                </a:pPr>
                <a:endParaRPr kumimoji="0" lang="de-DE" sz="1100" b="0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" charset="0"/>
                  <a:ea typeface="ＭＳ Ｐゴシック" pitchFamily="112" charset="-128"/>
                </a:endParaRPr>
              </a:p>
            </p:txBody>
          </p:sp>
          <p:sp>
            <p:nvSpPr>
              <p:cNvPr id="46" name="Oval 45"/>
              <p:cNvSpPr/>
              <p:nvPr/>
            </p:nvSpPr>
            <p:spPr bwMode="auto">
              <a:xfrm>
                <a:off x="5103377" y="2724318"/>
                <a:ext cx="784927" cy="784927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vert="horz" wrap="square" lIns="3600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298450" marR="0" indent="-29845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80000"/>
                  <a:buNone/>
                  <a:tabLst/>
                </a:pPr>
                <a:r>
                  <a:rPr lang="en-US" sz="1100" dirty="0" smtClean="0"/>
                  <a:t>Motor1</a:t>
                </a:r>
                <a:endPara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</a:endParaRPr>
              </a:p>
            </p:txBody>
          </p:sp>
        </p:grpSp>
        <p:grpSp>
          <p:nvGrpSpPr>
            <p:cNvPr id="15" name="Group 34"/>
            <p:cNvGrpSpPr/>
            <p:nvPr/>
          </p:nvGrpSpPr>
          <p:grpSpPr>
            <a:xfrm>
              <a:off x="1687107" y="1430100"/>
              <a:ext cx="900914" cy="830781"/>
              <a:chOff x="5103377" y="2678464"/>
              <a:chExt cx="900914" cy="830781"/>
            </a:xfrm>
          </p:grpSpPr>
          <p:sp>
            <p:nvSpPr>
              <p:cNvPr id="43" name="Rounded Rectangle 42"/>
              <p:cNvSpPr/>
              <p:nvPr/>
            </p:nvSpPr>
            <p:spPr bwMode="auto">
              <a:xfrm>
                <a:off x="5664425" y="2678464"/>
                <a:ext cx="339866" cy="339866"/>
              </a:xfrm>
              <a:prstGeom prst="roundRect">
                <a:avLst/>
              </a:prstGeom>
              <a:solidFill>
                <a:srgbClr val="92D050"/>
              </a:solidFill>
              <a:ln w="9525" cap="flat" cmpd="sng" algn="ctr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vert="horz" wrap="square" lIns="270000" tIns="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298450" marR="0" indent="-29845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80000"/>
                  <a:buFont typeface="Wingdings" pitchFamily="2" charset="2"/>
                  <a:buChar char="n"/>
                  <a:tabLst/>
                </a:pPr>
                <a:endParaRPr kumimoji="0" lang="de-DE" sz="1100" b="0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" charset="0"/>
                  <a:ea typeface="ＭＳ Ｐゴシック" pitchFamily="112" charset="-128"/>
                </a:endParaRPr>
              </a:p>
            </p:txBody>
          </p:sp>
          <p:sp>
            <p:nvSpPr>
              <p:cNvPr id="44" name="Oval 43"/>
              <p:cNvSpPr/>
              <p:nvPr/>
            </p:nvSpPr>
            <p:spPr bwMode="auto">
              <a:xfrm>
                <a:off x="5103377" y="2724318"/>
                <a:ext cx="784927" cy="784927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vert="horz" wrap="square" lIns="3600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298450" marR="0" indent="-29845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80000"/>
                  <a:buNone/>
                  <a:tabLst/>
                </a:pPr>
                <a:r>
                  <a:rPr lang="en-US" sz="1100" dirty="0" smtClean="0"/>
                  <a:t>Motor2</a:t>
                </a:r>
                <a:endPara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</a:endParaRPr>
              </a:p>
            </p:txBody>
          </p:sp>
        </p:grpSp>
        <p:grpSp>
          <p:nvGrpSpPr>
            <p:cNvPr id="16" name="Group 33"/>
            <p:cNvGrpSpPr/>
            <p:nvPr/>
          </p:nvGrpSpPr>
          <p:grpSpPr>
            <a:xfrm>
              <a:off x="2836682" y="1428582"/>
              <a:ext cx="923840" cy="848316"/>
              <a:chOff x="4036578" y="2031101"/>
              <a:chExt cx="923840" cy="848316"/>
            </a:xfrm>
          </p:grpSpPr>
          <p:sp>
            <p:nvSpPr>
              <p:cNvPr id="41" name="Isosceles Triangle 40"/>
              <p:cNvSpPr/>
              <p:nvPr/>
            </p:nvSpPr>
            <p:spPr bwMode="auto">
              <a:xfrm>
                <a:off x="4556788" y="2031101"/>
                <a:ext cx="403630" cy="347957"/>
              </a:xfrm>
              <a:prstGeom prst="triangl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9525" cap="flat" cmpd="sng" algn="ctr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vert="horz" wrap="square" lIns="270000" tIns="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298450" marR="0" indent="-29845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80000"/>
                  <a:buFont typeface="Wingdings" pitchFamily="2" charset="2"/>
                  <a:buChar char="n"/>
                  <a:tabLst/>
                </a:pPr>
                <a:endParaRPr kumimoji="0" lang="de-DE" sz="1100" b="0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" charset="0"/>
                  <a:ea typeface="ＭＳ Ｐゴシック" pitchFamily="112" charset="-128"/>
                </a:endParaRPr>
              </a:p>
            </p:txBody>
          </p:sp>
          <p:sp>
            <p:nvSpPr>
              <p:cNvPr id="42" name="Oval 41"/>
              <p:cNvSpPr/>
              <p:nvPr/>
            </p:nvSpPr>
            <p:spPr bwMode="auto">
              <a:xfrm>
                <a:off x="4036578" y="2094489"/>
                <a:ext cx="784927" cy="784928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vert="horz" wrap="square" lIns="3600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298450" marR="0" indent="-29845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80000"/>
                  <a:buNone/>
                  <a:tabLst/>
                </a:pPr>
                <a:r>
                  <a:rPr lang="en-US" sz="1050" dirty="0" smtClean="0"/>
                  <a:t>Pump1</a:t>
                </a:r>
                <a:endParaRPr kumimoji="0" lang="en-US" sz="105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</a:endParaRPr>
              </a:p>
            </p:txBody>
          </p:sp>
        </p:grpSp>
        <p:grpSp>
          <p:nvGrpSpPr>
            <p:cNvPr id="17" name="Group 16"/>
            <p:cNvGrpSpPr/>
            <p:nvPr/>
          </p:nvGrpSpPr>
          <p:grpSpPr>
            <a:xfrm>
              <a:off x="1733550" y="4005089"/>
              <a:ext cx="942974" cy="652636"/>
              <a:chOff x="1733550" y="4005089"/>
              <a:chExt cx="942974" cy="652636"/>
            </a:xfrm>
          </p:grpSpPr>
          <p:pic>
            <p:nvPicPr>
              <p:cNvPr id="39" name="Picture 2"/>
              <p:cNvPicPr>
                <a:picLocks noChangeAspect="1" noChangeArrowheads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V="1">
                <a:off x="2362199" y="4005089"/>
                <a:ext cx="314325" cy="3138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0" name="Rounded Rectangle 39"/>
              <p:cNvSpPr/>
              <p:nvPr/>
            </p:nvSpPr>
            <p:spPr>
              <a:xfrm>
                <a:off x="1733550" y="4152900"/>
                <a:ext cx="771525" cy="504825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2"/>
                </a:solidFill>
              </a:ln>
            </p:spPr>
            <p:txBody>
              <a:bodyPr rtlCol="0" anchor="ctr"/>
              <a:lstStyle/>
              <a:p>
                <a:pPr algn="ctr">
                  <a:buNone/>
                </a:pPr>
                <a:r>
                  <a:rPr lang="en-US" sz="1100" dirty="0" smtClean="0"/>
                  <a:t>PLC-CPU</a:t>
                </a:r>
                <a:endParaRPr lang="de-DE" sz="1100" dirty="0"/>
              </a:p>
            </p:txBody>
          </p:sp>
        </p:grpSp>
        <p:grpSp>
          <p:nvGrpSpPr>
            <p:cNvPr id="18" name="Group 17"/>
            <p:cNvGrpSpPr/>
            <p:nvPr/>
          </p:nvGrpSpPr>
          <p:grpSpPr>
            <a:xfrm>
              <a:off x="533400" y="4843289"/>
              <a:ext cx="942974" cy="652636"/>
              <a:chOff x="533400" y="4843289"/>
              <a:chExt cx="942974" cy="652636"/>
            </a:xfrm>
          </p:grpSpPr>
          <p:pic>
            <p:nvPicPr>
              <p:cNvPr id="37" name="Picture 2"/>
              <p:cNvPicPr>
                <a:picLocks noChangeAspect="1" noChangeArrowheads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V="1">
                <a:off x="1162049" y="4843289"/>
                <a:ext cx="314325" cy="3138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8" name="Rounded Rectangle 37"/>
              <p:cNvSpPr/>
              <p:nvPr/>
            </p:nvSpPr>
            <p:spPr>
              <a:xfrm>
                <a:off x="533400" y="4991100"/>
                <a:ext cx="771525" cy="504825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2"/>
                </a:solidFill>
              </a:ln>
            </p:spPr>
            <p:txBody>
              <a:bodyPr rtlCol="0" anchor="ctr"/>
              <a:lstStyle/>
              <a:p>
                <a:pPr algn="ctr">
                  <a:buNone/>
                </a:pPr>
                <a:r>
                  <a:rPr lang="en-US" sz="1100" dirty="0" smtClean="0"/>
                  <a:t>Motor1</a:t>
                </a:r>
                <a:endParaRPr lang="de-DE" sz="1100" dirty="0"/>
              </a:p>
            </p:txBody>
          </p:sp>
        </p:grpSp>
        <p:grpSp>
          <p:nvGrpSpPr>
            <p:cNvPr id="19" name="Group 18"/>
            <p:cNvGrpSpPr/>
            <p:nvPr/>
          </p:nvGrpSpPr>
          <p:grpSpPr>
            <a:xfrm>
              <a:off x="1743075" y="4843289"/>
              <a:ext cx="942974" cy="652636"/>
              <a:chOff x="1743075" y="4843289"/>
              <a:chExt cx="942974" cy="652636"/>
            </a:xfrm>
          </p:grpSpPr>
          <p:pic>
            <p:nvPicPr>
              <p:cNvPr id="35" name="Picture 2"/>
              <p:cNvPicPr>
                <a:picLocks noChangeAspect="1" noChangeArrowheads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V="1">
                <a:off x="2371724" y="4843289"/>
                <a:ext cx="314325" cy="3138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6" name="Rounded Rectangle 35"/>
              <p:cNvSpPr/>
              <p:nvPr/>
            </p:nvSpPr>
            <p:spPr>
              <a:xfrm>
                <a:off x="1743075" y="4991100"/>
                <a:ext cx="771525" cy="504825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2"/>
                </a:solidFill>
              </a:ln>
            </p:spPr>
            <p:txBody>
              <a:bodyPr rtlCol="0" anchor="ctr"/>
              <a:lstStyle/>
              <a:p>
                <a:pPr algn="ctr">
                  <a:buNone/>
                </a:pPr>
                <a:r>
                  <a:rPr lang="en-US" sz="1100" dirty="0" smtClean="0"/>
                  <a:t>Motor2</a:t>
                </a:r>
                <a:endParaRPr lang="de-DE" sz="1100" dirty="0"/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2981325" y="4843289"/>
              <a:ext cx="942974" cy="652636"/>
              <a:chOff x="2981325" y="4843289"/>
              <a:chExt cx="942974" cy="652636"/>
            </a:xfrm>
          </p:grpSpPr>
          <p:pic>
            <p:nvPicPr>
              <p:cNvPr id="33" name="Picture 2"/>
              <p:cNvPicPr>
                <a:picLocks noChangeAspect="1" noChangeArrowheads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V="1">
                <a:off x="3609974" y="4843289"/>
                <a:ext cx="314325" cy="3138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4" name="Rounded Rectangle 33"/>
              <p:cNvSpPr/>
              <p:nvPr/>
            </p:nvSpPr>
            <p:spPr>
              <a:xfrm>
                <a:off x="2981325" y="4991100"/>
                <a:ext cx="771525" cy="504825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2"/>
                </a:solidFill>
              </a:ln>
            </p:spPr>
            <p:txBody>
              <a:bodyPr rtlCol="0" anchor="ctr"/>
              <a:lstStyle/>
              <a:p>
                <a:pPr algn="ctr">
                  <a:buNone/>
                </a:pPr>
                <a:r>
                  <a:rPr lang="en-US" sz="1100" dirty="0" smtClean="0"/>
                  <a:t>Pump1</a:t>
                </a:r>
                <a:endParaRPr lang="de-DE" sz="1100" dirty="0"/>
              </a:p>
            </p:txBody>
          </p:sp>
        </p:grpSp>
        <p:sp>
          <p:nvSpPr>
            <p:cNvPr id="21" name="Left-Right Arrow 20"/>
            <p:cNvSpPr/>
            <p:nvPr/>
          </p:nvSpPr>
          <p:spPr>
            <a:xfrm rot="5400000">
              <a:off x="1885949" y="3762380"/>
              <a:ext cx="504826" cy="104775"/>
            </a:xfrm>
            <a:prstGeom prst="leftRightArrow">
              <a:avLst/>
            </a:prstGeom>
            <a:solidFill>
              <a:schemeClr val="tx1">
                <a:lumMod val="25000"/>
                <a:lumOff val="75000"/>
              </a:schemeClr>
            </a:solidFill>
            <a:ln>
              <a:solidFill>
                <a:schemeClr val="tx2"/>
              </a:solidFill>
            </a:ln>
          </p:spPr>
          <p:txBody>
            <a:bodyPr rtlCol="0" anchor="ctr"/>
            <a:lstStyle/>
            <a:p>
              <a:pPr algn="ctr"/>
              <a:endParaRPr lang="de-DE" sz="110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084952" y="3606829"/>
              <a:ext cx="1698385" cy="3107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100" i="1" dirty="0" smtClean="0"/>
                <a:t>TCP (own protocol)</a:t>
              </a:r>
              <a:endParaRPr lang="de-DE" sz="1100" i="1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92216" y="2981409"/>
              <a:ext cx="1356205" cy="3107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100" i="1" dirty="0" smtClean="0"/>
                <a:t>Gather/Scatter</a:t>
              </a:r>
              <a:endParaRPr lang="de-DE" sz="1100" i="1" dirty="0"/>
            </a:p>
          </p:txBody>
        </p:sp>
        <p:sp>
          <p:nvSpPr>
            <p:cNvPr id="24" name="Can 23"/>
            <p:cNvSpPr/>
            <p:nvPr/>
          </p:nvSpPr>
          <p:spPr bwMode="auto">
            <a:xfrm>
              <a:off x="3210325" y="2500723"/>
              <a:ext cx="165611" cy="939789"/>
            </a:xfrm>
            <a:prstGeom prst="can">
              <a:avLst>
                <a:gd name="adj" fmla="val 54120"/>
              </a:avLst>
            </a:prstGeom>
            <a:solidFill>
              <a:schemeClr val="bg1">
                <a:lumMod val="75000"/>
              </a:schemeClr>
            </a:solidFill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270000" tIns="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298450" marR="0" indent="-29845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80000"/>
                <a:buFont typeface="Wingdings" pitchFamily="2" charset="2"/>
                <a:buChar char="n"/>
                <a:tabLst/>
              </a:pPr>
              <a:endParaRPr kumimoji="0" lang="de-DE" sz="1100" b="0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Arial" charset="0"/>
                <a:ea typeface="ＭＳ Ｐゴシック" pitchFamily="112" charset="-128"/>
              </a:endParaRPr>
            </a:p>
          </p:txBody>
        </p:sp>
        <p:cxnSp>
          <p:nvCxnSpPr>
            <p:cNvPr id="25" name="Straight Connector 24"/>
            <p:cNvCxnSpPr>
              <a:stCxn id="46" idx="5"/>
              <a:endCxn id="24" idx="2"/>
            </p:cNvCxnSpPr>
            <p:nvPr/>
          </p:nvCxnSpPr>
          <p:spPr bwMode="auto">
            <a:xfrm>
              <a:off x="1207509" y="2145931"/>
              <a:ext cx="2002816" cy="824687"/>
            </a:xfrm>
            <a:prstGeom prst="line">
              <a:avLst/>
            </a:prstGeom>
            <a:noFill/>
            <a:ln w="9525" cap="flat" cmpd="sng" algn="ctr">
              <a:solidFill>
                <a:schemeClr val="tx2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26" name="Straight Connector 25"/>
            <p:cNvCxnSpPr>
              <a:stCxn id="44" idx="5"/>
            </p:cNvCxnSpPr>
            <p:nvPr/>
          </p:nvCxnSpPr>
          <p:spPr bwMode="auto">
            <a:xfrm>
              <a:off x="2357084" y="2145931"/>
              <a:ext cx="851533" cy="672463"/>
            </a:xfrm>
            <a:prstGeom prst="line">
              <a:avLst/>
            </a:prstGeom>
            <a:noFill/>
            <a:ln w="9525" cap="flat" cmpd="sng" algn="ctr">
              <a:solidFill>
                <a:schemeClr val="tx2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27" name="Straight Connector 26"/>
            <p:cNvCxnSpPr>
              <a:stCxn id="48" idx="6"/>
            </p:cNvCxnSpPr>
            <p:nvPr/>
          </p:nvCxnSpPr>
          <p:spPr bwMode="auto">
            <a:xfrm>
              <a:off x="2495130" y="3090233"/>
              <a:ext cx="702345" cy="62358"/>
            </a:xfrm>
            <a:prstGeom prst="line">
              <a:avLst/>
            </a:prstGeom>
            <a:noFill/>
            <a:ln w="9525" cap="flat" cmpd="sng" algn="ctr">
              <a:solidFill>
                <a:schemeClr val="tx2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28" name="Curved Connector 27"/>
            <p:cNvCxnSpPr>
              <a:stCxn id="40" idx="3"/>
              <a:endCxn id="34" idx="3"/>
            </p:cNvCxnSpPr>
            <p:nvPr/>
          </p:nvCxnSpPr>
          <p:spPr bwMode="auto">
            <a:xfrm>
              <a:off x="2505075" y="4405313"/>
              <a:ext cx="1247775" cy="838200"/>
            </a:xfrm>
            <a:prstGeom prst="curvedConnector3">
              <a:avLst>
                <a:gd name="adj1" fmla="val 139750"/>
              </a:avLst>
            </a:prstGeom>
            <a:noFill/>
            <a:ln w="12700" cap="flat" cmpd="sng" algn="ctr">
              <a:solidFill>
                <a:schemeClr val="tx2"/>
              </a:solidFill>
              <a:prstDash val="lgDash"/>
              <a:round/>
              <a:headEnd type="none" w="med" len="med"/>
              <a:tailEnd type="triangle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29" name="Curved Connector 28"/>
            <p:cNvCxnSpPr>
              <a:stCxn id="38" idx="1"/>
              <a:endCxn id="40" idx="1"/>
            </p:cNvCxnSpPr>
            <p:nvPr/>
          </p:nvCxnSpPr>
          <p:spPr bwMode="auto">
            <a:xfrm rot="10800000" flipH="1">
              <a:off x="533400" y="4405313"/>
              <a:ext cx="1200150" cy="838200"/>
            </a:xfrm>
            <a:prstGeom prst="curvedConnector3">
              <a:avLst>
                <a:gd name="adj1" fmla="val -19048"/>
              </a:avLst>
            </a:prstGeom>
            <a:noFill/>
            <a:ln w="12700" cap="flat" cmpd="sng" algn="ctr">
              <a:solidFill>
                <a:schemeClr val="tx2"/>
              </a:solidFill>
              <a:prstDash val="lgDash"/>
              <a:round/>
              <a:headEnd type="none" w="med" len="med"/>
              <a:tailEnd type="triangle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30" name="Straight Arrow Connector 29"/>
            <p:cNvCxnSpPr>
              <a:stCxn id="34" idx="1"/>
              <a:endCxn id="36" idx="3"/>
            </p:cNvCxnSpPr>
            <p:nvPr/>
          </p:nvCxnSpPr>
          <p:spPr bwMode="auto">
            <a:xfrm flipH="1">
              <a:off x="2514600" y="5243513"/>
              <a:ext cx="466725" cy="0"/>
            </a:xfrm>
            <a:prstGeom prst="straightConnector1">
              <a:avLst/>
            </a:prstGeom>
            <a:noFill/>
            <a:ln w="12700" cap="flat" cmpd="sng" algn="ctr">
              <a:solidFill>
                <a:schemeClr val="tx2"/>
              </a:solidFill>
              <a:prstDash val="lgDash"/>
              <a:round/>
              <a:headEnd type="none" w="med" len="med"/>
              <a:tailEnd type="triangle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31" name="Straight Arrow Connector 30"/>
            <p:cNvCxnSpPr>
              <a:stCxn id="36" idx="1"/>
              <a:endCxn id="38" idx="3"/>
            </p:cNvCxnSpPr>
            <p:nvPr/>
          </p:nvCxnSpPr>
          <p:spPr bwMode="auto">
            <a:xfrm flipH="1">
              <a:off x="1304925" y="5243513"/>
              <a:ext cx="438150" cy="0"/>
            </a:xfrm>
            <a:prstGeom prst="straightConnector1">
              <a:avLst/>
            </a:prstGeom>
            <a:noFill/>
            <a:ln w="12700" cap="flat" cmpd="sng" algn="ctr">
              <a:solidFill>
                <a:schemeClr val="tx2"/>
              </a:solidFill>
              <a:prstDash val="lgDash"/>
              <a:round/>
              <a:headEnd type="none" w="med" len="med"/>
              <a:tailEnd type="triangle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sp>
          <p:nvSpPr>
            <p:cNvPr id="32" name="TextBox 31"/>
            <p:cNvSpPr txBox="1"/>
            <p:nvPr/>
          </p:nvSpPr>
          <p:spPr>
            <a:xfrm>
              <a:off x="2945801" y="4175837"/>
              <a:ext cx="990637" cy="3107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100" i="1" dirty="0" err="1" smtClean="0"/>
                <a:t>EtherCAT</a:t>
              </a:r>
              <a:endParaRPr lang="de-DE" sz="1100" i="1" dirty="0"/>
            </a:p>
          </p:txBody>
        </p:sp>
      </p:grpSp>
      <p:pic>
        <p:nvPicPr>
          <p:cNvPr id="49" name="Content Placeholder 5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899" b="10899"/>
          <a:stretch>
            <a:fillRect/>
          </a:stretch>
        </p:blipFill>
        <p:spPr bwMode="auto">
          <a:xfrm>
            <a:off x="6439514" y="4832542"/>
            <a:ext cx="1815989" cy="1420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" name="Picture 2" descr="C:\Users\gessler\AppData\Local\Microsoft\Windows\Temporary Internet Files\Content.IE5\3R46BQZL\MC900441310[1]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19157" y="2985953"/>
            <a:ext cx="322250" cy="32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2" descr="C:\Users\gessler\AppData\Local\Microsoft\Windows\Temporary Internet Files\Content.IE5\3R46BQZL\MC900441310[1]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43420" y="3293576"/>
            <a:ext cx="322250" cy="32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2" descr="C:\Users\gessler\AppData\Local\Microsoft\Windows\Temporary Internet Files\Content.IE5\3R46BQZL\MC900441310[1]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72230" y="3601198"/>
            <a:ext cx="322250" cy="32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3" name="TextBox 52"/>
          <p:cNvSpPr txBox="1"/>
          <p:nvPr/>
        </p:nvSpPr>
        <p:spPr>
          <a:xfrm>
            <a:off x="3388010" y="6180934"/>
            <a:ext cx="14381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000" i="1" dirty="0" smtClean="0"/>
              <a:t>Courtesy of P. </a:t>
            </a:r>
            <a:r>
              <a:rPr lang="en-US" sz="1000" i="1" dirty="0" err="1" smtClean="0"/>
              <a:t>Geßler</a:t>
            </a:r>
            <a:endParaRPr lang="en-US" sz="1000" i="1" dirty="0"/>
          </a:p>
        </p:txBody>
      </p:sp>
    </p:spTree>
    <p:extLst>
      <p:ext uri="{BB962C8B-B14F-4D97-AF65-F5344CB8AC3E}">
        <p14:creationId xmlns:p14="http://schemas.microsoft.com/office/powerpoint/2010/main" val="41588958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Digitizers, ADCs, Timing interfaces…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D965F78-A73E-4BA1-9BCC-577F55430C22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Burkhard Heisen (CAS Group)</a:t>
            </a:r>
            <a:endParaRPr lang="en-GB" dirty="0" smtClean="0"/>
          </a:p>
        </p:txBody>
      </p:sp>
      <p:sp>
        <p:nvSpPr>
          <p:cNvPr id="16" name="Content Placeholder 2"/>
          <p:cNvSpPr>
            <a:spLocks noGrp="1"/>
          </p:cNvSpPr>
          <p:nvPr>
            <p:ph idx="1"/>
          </p:nvPr>
        </p:nvSpPr>
        <p:spPr>
          <a:xfrm>
            <a:off x="38093" y="1256807"/>
            <a:ext cx="5253573" cy="2397970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sz="1800" dirty="0"/>
              <a:t>Digitizers </a:t>
            </a:r>
            <a:r>
              <a:rPr lang="en-US" sz="1800" dirty="0" smtClean="0"/>
              <a:t>(used in XGMs</a:t>
            </a:r>
            <a:r>
              <a:rPr lang="en-US" sz="1800" dirty="0"/>
              <a:t>, PESs</a:t>
            </a:r>
            <a:r>
              <a:rPr lang="en-US" sz="1800" dirty="0" smtClean="0"/>
              <a:t>) </a:t>
            </a:r>
            <a:endParaRPr lang="en-US" sz="1800" dirty="0"/>
          </a:p>
          <a:p>
            <a:pPr>
              <a:lnSpc>
                <a:spcPct val="120000"/>
              </a:lnSpc>
            </a:pPr>
            <a:r>
              <a:rPr lang="en-US" sz="1800" dirty="0" smtClean="0"/>
              <a:t>Fast ADCs (analog to digital converters)</a:t>
            </a:r>
          </a:p>
          <a:p>
            <a:pPr>
              <a:lnSpc>
                <a:spcPct val="120000"/>
              </a:lnSpc>
            </a:pPr>
            <a:r>
              <a:rPr lang="en-US" sz="1800" dirty="0" smtClean="0"/>
              <a:t>Timing interfaces (in progress)</a:t>
            </a:r>
          </a:p>
          <a:p>
            <a:pPr>
              <a:lnSpc>
                <a:spcPct val="120000"/>
              </a:lnSpc>
            </a:pPr>
            <a:r>
              <a:rPr lang="en-US" sz="1800" dirty="0" smtClean="0"/>
              <a:t>Simulink/</a:t>
            </a:r>
            <a:r>
              <a:rPr lang="en-US" sz="1800" dirty="0" err="1" smtClean="0"/>
              <a:t>Matlab</a:t>
            </a:r>
            <a:r>
              <a:rPr lang="en-US" sz="1800" dirty="0" smtClean="0"/>
              <a:t> based FPGA programming framework with </a:t>
            </a:r>
            <a:r>
              <a:rPr lang="en-US" sz="1800" b="1" dirty="0" smtClean="0"/>
              <a:t>Karabo integration </a:t>
            </a:r>
            <a:endParaRPr lang="en-US" sz="1800" dirty="0" smtClean="0"/>
          </a:p>
        </p:txBody>
      </p:sp>
      <p:grpSp>
        <p:nvGrpSpPr>
          <p:cNvPr id="17" name="Group 51"/>
          <p:cNvGrpSpPr>
            <a:grpSpLocks/>
          </p:cNvGrpSpPr>
          <p:nvPr/>
        </p:nvGrpSpPr>
        <p:grpSpPr bwMode="auto">
          <a:xfrm>
            <a:off x="7308248" y="1530628"/>
            <a:ext cx="1382503" cy="2233364"/>
            <a:chOff x="14218271" y="20978963"/>
            <a:chExt cx="2262187" cy="3548502"/>
          </a:xfrm>
        </p:grpSpPr>
        <p:pic>
          <p:nvPicPr>
            <p:cNvPr id="18" name="Picture 55" descr="SIS8300 photograph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44490" y="20978963"/>
              <a:ext cx="1809750" cy="2619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TextBox 92"/>
            <p:cNvSpPr txBox="1">
              <a:spLocks noChangeArrowheads="1"/>
            </p:cNvSpPr>
            <p:nvPr/>
          </p:nvSpPr>
          <p:spPr bwMode="auto">
            <a:xfrm>
              <a:off x="14218271" y="23598338"/>
              <a:ext cx="2262187" cy="9291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9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9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9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9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9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charset="0"/>
                <a:buChar char="n"/>
                <a:defRPr sz="9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charset="0"/>
                <a:buChar char="n"/>
                <a:defRPr sz="9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charset="0"/>
                <a:buChar char="n"/>
                <a:defRPr sz="9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charset="0"/>
                <a:buChar char="n"/>
                <a:defRPr sz="9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>
                <a:buFont typeface="Wingdings" charset="0"/>
                <a:buNone/>
              </a:pPr>
              <a:r>
                <a:rPr lang="en-US" sz="1000" i="1" dirty="0"/>
                <a:t>SIS8300 – ADC AMC</a:t>
              </a:r>
            </a:p>
            <a:p>
              <a:pPr algn="ctr" eaLnBrk="1" hangingPunct="1">
                <a:buFont typeface="Wingdings" charset="0"/>
                <a:buNone/>
              </a:pPr>
              <a:r>
                <a:rPr lang="en-US" sz="1000" i="1" dirty="0"/>
                <a:t>(Struck Innovative Systems)</a:t>
              </a:r>
            </a:p>
          </p:txBody>
        </p:sp>
      </p:grpSp>
      <p:pic>
        <p:nvPicPr>
          <p:cNvPr id="20" name="Picture 1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5964" y="1138788"/>
            <a:ext cx="1449830" cy="1104879"/>
          </a:xfrm>
          <a:prstGeom prst="rect">
            <a:avLst/>
          </a:prstGeom>
        </p:spPr>
      </p:pic>
      <p:grpSp>
        <p:nvGrpSpPr>
          <p:cNvPr id="73" name="Group 72"/>
          <p:cNvGrpSpPr/>
          <p:nvPr/>
        </p:nvGrpSpPr>
        <p:grpSpPr>
          <a:xfrm>
            <a:off x="344019" y="3287031"/>
            <a:ext cx="8607447" cy="3178821"/>
            <a:chOff x="344019" y="3287031"/>
            <a:chExt cx="8607447" cy="3178821"/>
          </a:xfrm>
        </p:grpSpPr>
        <p:pic>
          <p:nvPicPr>
            <p:cNvPr id="42" name="Picture 4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4019" y="3287031"/>
              <a:ext cx="3459923" cy="1755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3" name="Picture 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09366" y="5228466"/>
              <a:ext cx="2494071" cy="7471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4" name="Picture 6" descr="http://releaselogger.org/wp-content/uploads/2012/05/xilinx-ise-design-suite-v14-1-iso-tbe-linux.jpg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82101" y="5272251"/>
              <a:ext cx="1269365" cy="8248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5" name="TextBox 44"/>
            <p:cNvSpPr txBox="1"/>
            <p:nvPr/>
          </p:nvSpPr>
          <p:spPr>
            <a:xfrm>
              <a:off x="1909366" y="5943203"/>
              <a:ext cx="13563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1400" b="1" dirty="0" smtClean="0"/>
                <a:t>Final Design</a:t>
              </a:r>
              <a:endParaRPr lang="en-US" sz="1400" b="1" dirty="0"/>
            </a:p>
          </p:txBody>
        </p:sp>
        <p:sp>
          <p:nvSpPr>
            <p:cNvPr id="46" name="Down Arrow 45"/>
            <p:cNvSpPr/>
            <p:nvPr/>
          </p:nvSpPr>
          <p:spPr bwMode="auto">
            <a:xfrm rot="16200000">
              <a:off x="4034253" y="4378483"/>
              <a:ext cx="382134" cy="462068"/>
            </a:xfrm>
            <a:prstGeom prst="downArrow">
              <a:avLst/>
            </a:prstGeom>
            <a:noFill/>
            <a:ln w="28575" cap="flat" cmpd="sng" algn="ctr">
              <a:solidFill>
                <a:schemeClr val="folHlink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12" charset="-128"/>
              </a:endParaRPr>
            </a:p>
          </p:txBody>
        </p:sp>
        <p:sp>
          <p:nvSpPr>
            <p:cNvPr id="47" name="Bent-Up Arrow 46"/>
            <p:cNvSpPr/>
            <p:nvPr/>
          </p:nvSpPr>
          <p:spPr bwMode="auto">
            <a:xfrm rot="5400000">
              <a:off x="981163" y="4889587"/>
              <a:ext cx="734923" cy="1017500"/>
            </a:xfrm>
            <a:prstGeom prst="bentUpArrow">
              <a:avLst>
                <a:gd name="adj1" fmla="val 25000"/>
                <a:gd name="adj2" fmla="val 25984"/>
                <a:gd name="adj3" fmla="val 35292"/>
              </a:avLst>
            </a:prstGeom>
            <a:noFill/>
            <a:ln w="28575" cap="flat" cmpd="sng" algn="ctr">
              <a:solidFill>
                <a:schemeClr val="folHlink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12" charset="-128"/>
              </a:endParaRPr>
            </a:p>
          </p:txBody>
        </p:sp>
        <p:sp>
          <p:nvSpPr>
            <p:cNvPr id="48" name="Flowchart: Internal Storage 8"/>
            <p:cNvSpPr/>
            <p:nvPr/>
          </p:nvSpPr>
          <p:spPr bwMode="auto">
            <a:xfrm>
              <a:off x="7682101" y="4303743"/>
              <a:ext cx="991926" cy="611546"/>
            </a:xfrm>
            <a:prstGeom prst="flowChartInternalStorage">
              <a:avLst/>
            </a:prstGeom>
            <a:noFill/>
            <a:ln w="28575" cap="flat" cmpd="sng" algn="ctr">
              <a:solidFill>
                <a:schemeClr val="accent4">
                  <a:lumMod val="90000"/>
                  <a:lumOff val="1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  <a:t>Software</a:t>
              </a:r>
            </a:p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None/>
                <a:tabLst/>
              </a:pPr>
              <a:r>
                <a:rPr lang="en-US" sz="1200" b="1" dirty="0" smtClean="0"/>
                <a:t>(</a:t>
              </a:r>
              <a:r>
                <a:rPr lang="en-US" sz="1200" b="1" dirty="0" err="1" smtClean="0"/>
                <a:t>Karabo</a:t>
              </a:r>
              <a:r>
                <a:rPr lang="en-US" sz="1200" b="1" dirty="0" smtClean="0"/>
                <a:t>)</a:t>
              </a:r>
              <a:endPara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49" name="Folded Corner 48"/>
            <p:cNvSpPr/>
            <p:nvPr/>
          </p:nvSpPr>
          <p:spPr bwMode="auto">
            <a:xfrm>
              <a:off x="4611263" y="4366368"/>
              <a:ext cx="542847" cy="473992"/>
            </a:xfrm>
            <a:prstGeom prst="foldedCorner">
              <a:avLst/>
            </a:prstGeom>
            <a:noFill/>
            <a:ln w="28575" cap="flat" cmpd="sng" algn="ctr">
              <a:solidFill>
                <a:schemeClr val="folHlink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None/>
                <a:tabLst/>
              </a:pPr>
              <a:r>
                <a:rPr kumimoji="0" lang="en-US" sz="11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112" charset="-128"/>
                </a:rPr>
                <a:t>XML</a:t>
              </a:r>
              <a:r>
                <a:rPr kumimoji="0" lang="en-US" sz="1100" b="1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112" charset="-128"/>
                </a:rPr>
                <a:t> </a:t>
              </a:r>
              <a:r>
                <a:rPr kumimoji="0" lang="en-US" sz="11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112" charset="-128"/>
                </a:rPr>
                <a:t>FILE</a:t>
              </a: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5188916" y="4372532"/>
              <a:ext cx="179760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lvl="1">
                <a:buNone/>
              </a:pPr>
              <a:r>
                <a:rPr lang="en-US" sz="1200" b="1" dirty="0" smtClean="0"/>
                <a:t>User Registers and Memories Description</a:t>
              </a: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6188201" y="5464208"/>
              <a:ext cx="101205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lvl="1">
                <a:buNone/>
              </a:pPr>
              <a:r>
                <a:rPr lang="en-US" sz="1200" b="1" dirty="0" smtClean="0"/>
                <a:t>with script</a:t>
              </a:r>
            </a:p>
          </p:txBody>
        </p:sp>
        <p:sp>
          <p:nvSpPr>
            <p:cNvPr id="52" name="Down Arrow 51"/>
            <p:cNvSpPr/>
            <p:nvPr/>
          </p:nvSpPr>
          <p:spPr bwMode="auto">
            <a:xfrm rot="16200000">
              <a:off x="7063343" y="4378483"/>
              <a:ext cx="382134" cy="462068"/>
            </a:xfrm>
            <a:prstGeom prst="downArrow">
              <a:avLst/>
            </a:prstGeom>
            <a:noFill/>
            <a:ln w="28575" cap="flat" cmpd="sng" algn="ctr">
              <a:solidFill>
                <a:schemeClr val="folHlink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12" charset="-128"/>
              </a:endParaRPr>
            </a:p>
          </p:txBody>
        </p:sp>
        <p:sp>
          <p:nvSpPr>
            <p:cNvPr id="53" name="Folded Corner 52"/>
            <p:cNvSpPr/>
            <p:nvPr/>
          </p:nvSpPr>
          <p:spPr bwMode="auto">
            <a:xfrm>
              <a:off x="5257627" y="5324609"/>
              <a:ext cx="670900" cy="578710"/>
            </a:xfrm>
            <a:prstGeom prst="foldedCorner">
              <a:avLst/>
            </a:prstGeom>
            <a:noFill/>
            <a:ln w="28575" cap="flat" cmpd="sng" algn="ctr">
              <a:solidFill>
                <a:schemeClr val="folHlink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b" anchorCtr="0" compatLnSpc="1">
              <a:prstTxWarp prst="textNoShape">
                <a:avLst/>
              </a:prstTxWarp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None/>
                <a:tabLst/>
              </a:pPr>
              <a:r>
                <a:rPr kumimoji="0" lang="en-US" sz="11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112" charset="-128"/>
                </a:rPr>
                <a:t>Source Files</a:t>
              </a:r>
            </a:p>
          </p:txBody>
        </p:sp>
        <p:sp>
          <p:nvSpPr>
            <p:cNvPr id="54" name="Down Arrow 53"/>
            <p:cNvSpPr/>
            <p:nvPr/>
          </p:nvSpPr>
          <p:spPr bwMode="auto">
            <a:xfrm rot="16200000">
              <a:off x="4648721" y="5382931"/>
              <a:ext cx="382134" cy="462068"/>
            </a:xfrm>
            <a:prstGeom prst="downArrow">
              <a:avLst/>
            </a:prstGeom>
            <a:noFill/>
            <a:ln w="28575" cap="flat" cmpd="sng" algn="ctr">
              <a:solidFill>
                <a:schemeClr val="folHlink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12" charset="-128"/>
              </a:endParaRPr>
            </a:p>
          </p:txBody>
        </p:sp>
        <p:cxnSp>
          <p:nvCxnSpPr>
            <p:cNvPr id="55" name="Elbow Connector 54"/>
            <p:cNvCxnSpPr>
              <a:endCxn id="56" idx="1"/>
            </p:cNvCxnSpPr>
            <p:nvPr/>
          </p:nvCxnSpPr>
          <p:spPr bwMode="auto">
            <a:xfrm rot="16200000" flipH="1">
              <a:off x="4223228" y="5839563"/>
              <a:ext cx="444645" cy="346268"/>
            </a:xfrm>
            <a:prstGeom prst="bentConnector2">
              <a:avLst/>
            </a:prstGeom>
            <a:noFill/>
            <a:ln w="28575" cap="flat" cmpd="sng" algn="ctr">
              <a:solidFill>
                <a:schemeClr val="folHlink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sp>
          <p:nvSpPr>
            <p:cNvPr id="56" name="TextBox 55"/>
            <p:cNvSpPr txBox="1"/>
            <p:nvPr/>
          </p:nvSpPr>
          <p:spPr>
            <a:xfrm>
              <a:off x="4618684" y="6004187"/>
              <a:ext cx="20214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lvl="1">
                <a:buNone/>
              </a:pPr>
              <a:r>
                <a:rPr lang="en-US" sz="1200" b="1" dirty="0" smtClean="0"/>
                <a:t>Bus protocol logic generated automatically</a:t>
              </a:r>
            </a:p>
          </p:txBody>
        </p:sp>
        <p:sp>
          <p:nvSpPr>
            <p:cNvPr id="57" name="Down Arrow 56"/>
            <p:cNvSpPr/>
            <p:nvPr/>
          </p:nvSpPr>
          <p:spPr bwMode="auto">
            <a:xfrm rot="16200000">
              <a:off x="6605295" y="4924881"/>
              <a:ext cx="382134" cy="1378163"/>
            </a:xfrm>
            <a:prstGeom prst="downArrow">
              <a:avLst/>
            </a:prstGeom>
            <a:noFill/>
            <a:ln w="28575" cap="flat" cmpd="sng" algn="ctr">
              <a:solidFill>
                <a:schemeClr val="folHlink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R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None/>
                <a:tabLst/>
              </a:pPr>
              <a:endPara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12" charset="-128"/>
              </a:endParaRPr>
            </a:p>
          </p:txBody>
        </p:sp>
        <p:sp>
          <p:nvSpPr>
            <p:cNvPr id="60" name="Oval 59"/>
            <p:cNvSpPr/>
            <p:nvPr/>
          </p:nvSpPr>
          <p:spPr bwMode="auto">
            <a:xfrm>
              <a:off x="4233469" y="5703199"/>
              <a:ext cx="77893" cy="87176"/>
            </a:xfrm>
            <a:prstGeom prst="ellipse">
              <a:avLst/>
            </a:prstGeom>
            <a:solidFill>
              <a:schemeClr val="accent2"/>
            </a:solidFill>
            <a:ln w="28575" cap="flat" cmpd="sng" algn="ctr">
              <a:solidFill>
                <a:schemeClr val="folHlink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12" charset="-128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5060911" y="2654044"/>
            <a:ext cx="1938199" cy="1544683"/>
            <a:chOff x="4581134" y="2583489"/>
            <a:chExt cx="1938199" cy="1544683"/>
          </a:xfrm>
        </p:grpSpPr>
        <p:pic>
          <p:nvPicPr>
            <p:cNvPr id="62" name="Picture 61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81134" y="2583489"/>
              <a:ext cx="1938199" cy="1292133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63" name="TextBox 92"/>
            <p:cNvSpPr txBox="1">
              <a:spLocks noChangeArrowheads="1"/>
            </p:cNvSpPr>
            <p:nvPr/>
          </p:nvSpPr>
          <p:spPr bwMode="auto">
            <a:xfrm>
              <a:off x="4878316" y="3881951"/>
              <a:ext cx="1382503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9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9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9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9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9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charset="0"/>
                <a:buChar char="n"/>
                <a:defRPr sz="9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charset="0"/>
                <a:buChar char="n"/>
                <a:defRPr sz="9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charset="0"/>
                <a:buChar char="n"/>
                <a:defRPr sz="9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charset="0"/>
                <a:buChar char="n"/>
                <a:defRPr sz="9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>
                <a:buFont typeface="Wingdings" charset="0"/>
                <a:buNone/>
              </a:pPr>
              <a:r>
                <a:rPr lang="en-US" sz="1000" i="1" dirty="0" err="1"/>
                <a:t>M</a:t>
              </a:r>
              <a:r>
                <a:rPr lang="en-US" sz="1000" i="1" dirty="0" err="1" smtClean="0"/>
                <a:t>icroTCA</a:t>
              </a:r>
              <a:r>
                <a:rPr lang="en-US" sz="1000" i="1" dirty="0" smtClean="0"/>
                <a:t> crate</a:t>
              </a:r>
              <a:endParaRPr lang="en-US" sz="1000" i="1" dirty="0"/>
            </a:p>
          </p:txBody>
        </p:sp>
      </p:grpSp>
      <p:sp>
        <p:nvSpPr>
          <p:cNvPr id="67" name="TextBox 92"/>
          <p:cNvSpPr txBox="1">
            <a:spLocks noChangeArrowheads="1"/>
          </p:cNvSpPr>
          <p:nvPr/>
        </p:nvSpPr>
        <p:spPr bwMode="auto">
          <a:xfrm>
            <a:off x="5640318" y="2259172"/>
            <a:ext cx="162690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buFont typeface="Wingdings" charset="0"/>
              <a:buNone/>
            </a:pPr>
            <a:r>
              <a:rPr lang="en-US" sz="1000" i="1" dirty="0" smtClean="0"/>
              <a:t>ADQ 412</a:t>
            </a:r>
            <a:r>
              <a:rPr lang="en-US" sz="1000" i="1" dirty="0"/>
              <a:t> </a:t>
            </a:r>
            <a:r>
              <a:rPr lang="en-US" sz="1000" i="1" dirty="0" smtClean="0"/>
              <a:t>(SP-Devices)</a:t>
            </a:r>
            <a:endParaRPr lang="en-US" sz="1000" i="1" dirty="0"/>
          </a:p>
        </p:txBody>
      </p:sp>
      <p:pic>
        <p:nvPicPr>
          <p:cNvPr id="69" name="Picture 2" descr="C:\Users\gessler\AppData\Local\Microsoft\Windows\Temporary Internet Files\Content.IE5\3R46BQZL\MC900441310[1]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83519" y="1255929"/>
            <a:ext cx="322250" cy="32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0" name="Picture 2" descr="C:\Users\gessler\AppData\Local\Microsoft\Windows\Temporary Internet Files\Content.IE5\3R46BQZL\MC900441310[1]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00363" y="1648218"/>
            <a:ext cx="322250" cy="32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" name="Picture 2" descr="C:\Users\gessler\AppData\Local\Microsoft\Windows\Temporary Internet Files\Content.IE5\3R46BQZL\MC900441310[1].png"/>
          <p:cNvPicPr>
            <a:picLocks noChangeAspect="1" noChangeArrowheads="1"/>
          </p:cNvPicPr>
          <p:nvPr/>
        </p:nvPicPr>
        <p:blipFill>
          <a:blip r:embed="rId9" cstate="email">
            <a:duotone>
              <a:prstClr val="black"/>
              <a:srgbClr val="FFFF0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28798" y="2020234"/>
            <a:ext cx="351915" cy="351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" name="Picture 2" descr="C:\Users\gessler\AppData\Local\Microsoft\Windows\Temporary Internet Files\Content.IE5\3R46BQZL\MC900441310[1]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74207" y="2746062"/>
            <a:ext cx="322250" cy="32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4" name="TextBox 92"/>
          <p:cNvSpPr txBox="1">
            <a:spLocks noChangeArrowheads="1"/>
          </p:cNvSpPr>
          <p:nvPr/>
        </p:nvSpPr>
        <p:spPr bwMode="auto">
          <a:xfrm>
            <a:off x="7408786" y="6098947"/>
            <a:ext cx="165671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buFont typeface="Wingdings" charset="0"/>
              <a:buNone/>
            </a:pPr>
            <a:r>
              <a:rPr lang="en-US" sz="1200" i="1" dirty="0" smtClean="0"/>
              <a:t>FPGA compiler/tool</a:t>
            </a:r>
            <a:endParaRPr lang="en-US" sz="1200" i="1" dirty="0"/>
          </a:p>
        </p:txBody>
      </p:sp>
      <p:sp>
        <p:nvSpPr>
          <p:cNvPr id="75" name="TextBox 74"/>
          <p:cNvSpPr txBox="1"/>
          <p:nvPr/>
        </p:nvSpPr>
        <p:spPr>
          <a:xfrm>
            <a:off x="246241" y="6169796"/>
            <a:ext cx="14381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000" i="1" dirty="0" smtClean="0"/>
              <a:t>Courtesy of P. </a:t>
            </a:r>
            <a:r>
              <a:rPr lang="en-US" sz="1000" i="1" dirty="0" err="1" smtClean="0"/>
              <a:t>Geßler</a:t>
            </a:r>
            <a:endParaRPr lang="en-US" sz="1000" i="1" dirty="0"/>
          </a:p>
        </p:txBody>
      </p:sp>
    </p:spTree>
    <p:extLst>
      <p:ext uri="{BB962C8B-B14F-4D97-AF65-F5344CB8AC3E}">
        <p14:creationId xmlns:p14="http://schemas.microsoft.com/office/powerpoint/2010/main" val="12058600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Karabo in use – Control systems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5221" y="1263121"/>
            <a:ext cx="4553303" cy="2687990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sz="1800" dirty="0" smtClean="0"/>
              <a:t>Pump probe laser setup (laser group)</a:t>
            </a:r>
          </a:p>
          <a:p>
            <a:pPr lvl="1">
              <a:lnSpc>
                <a:spcPct val="120000"/>
              </a:lnSpc>
            </a:pPr>
            <a:r>
              <a:rPr lang="en-US" sz="1600" dirty="0"/>
              <a:t>Runs burst mode according to XFEL (4.5 MHz intra burst</a:t>
            </a:r>
            <a:r>
              <a:rPr lang="en-US" sz="1600" dirty="0" smtClean="0"/>
              <a:t>)</a:t>
            </a:r>
          </a:p>
          <a:p>
            <a:pPr lvl="1">
              <a:lnSpc>
                <a:spcPct val="120000"/>
              </a:lnSpc>
            </a:pPr>
            <a:r>
              <a:rPr lang="en-US" sz="1600" dirty="0" smtClean="0"/>
              <a:t>Control of motors, cameras, </a:t>
            </a:r>
            <a:r>
              <a:rPr lang="en-US" sz="1600" dirty="0" err="1" smtClean="0"/>
              <a:t>MicroTCA</a:t>
            </a:r>
            <a:r>
              <a:rPr lang="en-US" sz="1600" dirty="0"/>
              <a:t> </a:t>
            </a:r>
            <a:r>
              <a:rPr lang="en-US" sz="1600" dirty="0" smtClean="0"/>
              <a:t>based ADCs, image processing devices</a:t>
            </a:r>
          </a:p>
          <a:p>
            <a:pPr lvl="1">
              <a:lnSpc>
                <a:spcPct val="120000"/>
              </a:lnSpc>
            </a:pPr>
            <a:r>
              <a:rPr lang="en-US" sz="1600" dirty="0"/>
              <a:t>Controls pulse arrival time in a </a:t>
            </a:r>
            <a:r>
              <a:rPr lang="en-US" sz="1600" dirty="0" smtClean="0"/>
              <a:t>closed </a:t>
            </a:r>
            <a:r>
              <a:rPr lang="en-US" sz="1600" dirty="0"/>
              <a:t>loop (motor position correction depending on ADC signal) </a:t>
            </a:r>
            <a:endParaRPr lang="en-US" sz="1600" dirty="0" smtClean="0"/>
          </a:p>
          <a:p>
            <a:pPr lvl="1">
              <a:lnSpc>
                <a:spcPct val="120000"/>
              </a:lnSpc>
            </a:pP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D965F78-A73E-4BA1-9BCC-577F55430C22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Burkhard Heisen (CAS Group)</a:t>
            </a:r>
            <a:endParaRPr lang="en-GB" dirty="0" smtClean="0"/>
          </a:p>
        </p:txBody>
      </p:sp>
      <p:pic>
        <p:nvPicPr>
          <p:cNvPr id="6" name="Content Placeholder 5" descr="Screenshot1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6944" y="1599387"/>
            <a:ext cx="2939853" cy="2394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Rack.png"/>
          <p:cNvPicPr>
            <a:picLocks noChangeAspect="1"/>
          </p:cNvPicPr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0161" y="1053358"/>
            <a:ext cx="898729" cy="29683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 descr="DSC_0432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1923" y="1106462"/>
            <a:ext cx="1577411" cy="10476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Content Placeholder 5" descr="pnCCD_VaccumGUI_20141104.png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53379" y="4125077"/>
            <a:ext cx="2631642" cy="1684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Screenshot from 2014-11-04 11_47_52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2682" y="5328611"/>
            <a:ext cx="2765775" cy="1041880"/>
          </a:xfrm>
          <a:prstGeom prst="rect">
            <a:avLst/>
          </a:prstGeom>
        </p:spPr>
      </p:pic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151647" y="3933140"/>
            <a:ext cx="4553303" cy="2687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>
              <a:lnSpc>
                <a:spcPct val="120000"/>
              </a:lnSpc>
            </a:pPr>
            <a:r>
              <a:rPr lang="en-US" sz="1800" dirty="0"/>
              <a:t>Vacuum setups</a:t>
            </a:r>
          </a:p>
          <a:p>
            <a:pPr lvl="1">
              <a:lnSpc>
                <a:spcPct val="120000"/>
              </a:lnSpc>
            </a:pPr>
            <a:r>
              <a:rPr lang="en-US" sz="1600" dirty="0"/>
              <a:t>Control of e.g. differential pumping sections</a:t>
            </a:r>
          </a:p>
          <a:p>
            <a:pPr lvl="1">
              <a:lnSpc>
                <a:spcPct val="120000"/>
              </a:lnSpc>
            </a:pPr>
            <a:r>
              <a:rPr lang="en-US" sz="1600" dirty="0" smtClean="0"/>
              <a:t>Typically includes </a:t>
            </a:r>
            <a:r>
              <a:rPr lang="en-US" sz="1600" dirty="0"/>
              <a:t>several valves, pumps, and PLC-interlocks for safety</a:t>
            </a:r>
          </a:p>
          <a:p>
            <a:pPr lvl="1">
              <a:lnSpc>
                <a:spcPct val="120000"/>
              </a:lnSpc>
            </a:pPr>
            <a:r>
              <a:rPr lang="en-US" sz="1600" dirty="0"/>
              <a:t>Pressure monitoring and history trend line plotting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153680" y="3874977"/>
            <a:ext cx="164595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000" i="1" dirty="0" smtClean="0"/>
              <a:t>Courtesy of </a:t>
            </a:r>
            <a:r>
              <a:rPr lang="en-US" sz="1000" i="1" dirty="0"/>
              <a:t>L</a:t>
            </a:r>
            <a:r>
              <a:rPr lang="en-US" sz="1000" i="1" dirty="0" smtClean="0"/>
              <a:t>. </a:t>
            </a:r>
            <a:r>
              <a:rPr lang="en-US" sz="1000" i="1" dirty="0" err="1" smtClean="0"/>
              <a:t>Wissmann</a:t>
            </a:r>
            <a:endParaRPr lang="en-US" sz="1000" i="1" dirty="0"/>
          </a:p>
        </p:txBody>
      </p:sp>
    </p:spTree>
    <p:extLst>
      <p:ext uri="{BB962C8B-B14F-4D97-AF65-F5344CB8AC3E}">
        <p14:creationId xmlns:p14="http://schemas.microsoft.com/office/powerpoint/2010/main" val="12420172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Karabo in use – DAQ and data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051" y="1292088"/>
            <a:ext cx="5085387" cy="2885374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sz="1600" dirty="0" smtClean="0"/>
              <a:t>Large Pixel Detector (LPD) prototype testing</a:t>
            </a:r>
          </a:p>
          <a:p>
            <a:pPr lvl="1">
              <a:lnSpc>
                <a:spcPct val="120000"/>
              </a:lnSpc>
            </a:pPr>
            <a:r>
              <a:rPr lang="en-US" sz="1600" dirty="0" smtClean="0"/>
              <a:t>Detector control (</a:t>
            </a:r>
            <a:r>
              <a:rPr lang="en-US" sz="1600" dirty="0" smtClean="0">
                <a:solidFill>
                  <a:schemeClr val="accent2"/>
                </a:solidFill>
              </a:rPr>
              <a:t>Python</a:t>
            </a:r>
            <a:r>
              <a:rPr lang="en-US" sz="1600" dirty="0" smtClean="0"/>
              <a:t> based) </a:t>
            </a:r>
          </a:p>
          <a:p>
            <a:pPr lvl="1">
              <a:lnSpc>
                <a:spcPct val="120000"/>
              </a:lnSpc>
            </a:pPr>
            <a:r>
              <a:rPr lang="en-US" sz="1600" dirty="0" smtClean="0"/>
              <a:t>Data acquisition and storage (HDF5) (</a:t>
            </a:r>
            <a:r>
              <a:rPr lang="en-US" sz="1600" dirty="0" smtClean="0">
                <a:solidFill>
                  <a:srgbClr val="FD930A"/>
                </a:solidFill>
              </a:rPr>
              <a:t>C++</a:t>
            </a:r>
            <a:r>
              <a:rPr lang="en-US" sz="1600" dirty="0" smtClean="0"/>
              <a:t>)</a:t>
            </a:r>
          </a:p>
          <a:p>
            <a:pPr lvl="1">
              <a:lnSpc>
                <a:spcPct val="120000"/>
              </a:lnSpc>
            </a:pPr>
            <a:r>
              <a:rPr lang="en-US" sz="1600" dirty="0" smtClean="0"/>
              <a:t>Online calibration processing, analysis and correction (</a:t>
            </a:r>
            <a:r>
              <a:rPr lang="en-US" sz="1600" dirty="0" smtClean="0">
                <a:solidFill>
                  <a:srgbClr val="FD930A"/>
                </a:solidFill>
              </a:rPr>
              <a:t>Python</a:t>
            </a:r>
            <a:r>
              <a:rPr lang="en-US" sz="1600" dirty="0" smtClean="0"/>
              <a:t> and </a:t>
            </a:r>
            <a:r>
              <a:rPr lang="en-US" sz="1600" dirty="0" smtClean="0">
                <a:solidFill>
                  <a:srgbClr val="FD930A"/>
                </a:solidFill>
              </a:rPr>
              <a:t>CUDA</a:t>
            </a:r>
            <a:r>
              <a:rPr lang="en-US" sz="1600" dirty="0" smtClean="0"/>
              <a:t> based)</a:t>
            </a:r>
          </a:p>
          <a:p>
            <a:pPr lvl="1">
              <a:lnSpc>
                <a:spcPct val="120000"/>
              </a:lnSpc>
            </a:pPr>
            <a:r>
              <a:rPr lang="en-US" sz="1600" dirty="0" smtClean="0"/>
              <a:t>Interaction with calibration database (</a:t>
            </a:r>
            <a:r>
              <a:rPr lang="en-US" sz="1600" dirty="0" smtClean="0">
                <a:solidFill>
                  <a:srgbClr val="FD930A"/>
                </a:solidFill>
              </a:rPr>
              <a:t>Oracle</a:t>
            </a:r>
            <a:r>
              <a:rPr lang="en-US" sz="1600" dirty="0" smtClean="0"/>
              <a:t>)</a:t>
            </a:r>
          </a:p>
          <a:p>
            <a:pPr lvl="1">
              <a:lnSpc>
                <a:spcPct val="120000"/>
              </a:lnSpc>
            </a:pPr>
            <a:r>
              <a:rPr lang="en-US" sz="1600" dirty="0" smtClean="0"/>
              <a:t>Full integrated run control expected in summer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D965F78-A73E-4BA1-9BCC-577F55430C22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Burkhard Heisen (CAS Group)</a:t>
            </a:r>
            <a:endParaRPr lang="en-GB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8235" y="1188517"/>
            <a:ext cx="3316739" cy="22404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8941" y="4317234"/>
            <a:ext cx="1497369" cy="151303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90192" y="3827417"/>
            <a:ext cx="2003779" cy="1183719"/>
          </a:xfrm>
          <a:prstGeom prst="rect">
            <a:avLst/>
          </a:prstGeom>
        </p:spPr>
      </p:pic>
      <p:sp>
        <p:nvSpPr>
          <p:cNvPr id="10" name="TextBox 92"/>
          <p:cNvSpPr txBox="1">
            <a:spLocks noChangeArrowheads="1"/>
          </p:cNvSpPr>
          <p:nvPr/>
        </p:nvSpPr>
        <p:spPr bwMode="auto">
          <a:xfrm>
            <a:off x="5143604" y="3399350"/>
            <a:ext cx="158457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buFont typeface="Wingdings" charset="0"/>
              <a:buNone/>
            </a:pPr>
            <a:r>
              <a:rPr lang="en-US" sz="1000" i="1" dirty="0" smtClean="0"/>
              <a:t>LPD quadrant prototype</a:t>
            </a:r>
            <a:endParaRPr lang="en-US" sz="1000" i="1" dirty="0"/>
          </a:p>
        </p:txBody>
      </p:sp>
      <p:sp>
        <p:nvSpPr>
          <p:cNvPr id="9" name="TextBox 92"/>
          <p:cNvSpPr txBox="1">
            <a:spLocks noChangeArrowheads="1"/>
          </p:cNvSpPr>
          <p:nvPr/>
        </p:nvSpPr>
        <p:spPr bwMode="auto">
          <a:xfrm>
            <a:off x="5660529" y="5891514"/>
            <a:ext cx="166157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buFont typeface="Wingdings" charset="0"/>
              <a:buNone/>
            </a:pPr>
            <a:r>
              <a:rPr lang="en-US" sz="1000" i="1" dirty="0" smtClean="0"/>
              <a:t>Visualization of a LPD quadrant in Karabo</a:t>
            </a:r>
            <a:endParaRPr lang="en-US" sz="1000" i="1" dirty="0"/>
          </a:p>
        </p:txBody>
      </p:sp>
      <p:grpSp>
        <p:nvGrpSpPr>
          <p:cNvPr id="12" name="Group 11"/>
          <p:cNvGrpSpPr/>
          <p:nvPr/>
        </p:nvGrpSpPr>
        <p:grpSpPr>
          <a:xfrm>
            <a:off x="2513846" y="3963249"/>
            <a:ext cx="1011778" cy="728480"/>
            <a:chOff x="944880" y="4714240"/>
            <a:chExt cx="1778000" cy="1280160"/>
          </a:xfrm>
        </p:grpSpPr>
        <p:sp>
          <p:nvSpPr>
            <p:cNvPr id="13" name="Rounded Rectangle 12"/>
            <p:cNvSpPr/>
            <p:nvPr/>
          </p:nvSpPr>
          <p:spPr bwMode="auto">
            <a:xfrm>
              <a:off x="944880" y="4714240"/>
              <a:ext cx="1778000" cy="1280160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268288" marR="0" indent="-268288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80000"/>
                <a:buFont typeface="Wingdings" pitchFamily="2" charset="2"/>
                <a:buChar char="n"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accent3"/>
                </a:solidFill>
                <a:effectLst/>
                <a:latin typeface="Arial" charset="0"/>
                <a:ea typeface="ＭＳ Ｐゴシック" pitchFamily="112" charset="-128"/>
              </a:endParaRPr>
            </a:p>
          </p:txBody>
        </p:sp>
        <p:sp>
          <p:nvSpPr>
            <p:cNvPr id="14" name="Rounded Rectangle 13"/>
            <p:cNvSpPr/>
            <p:nvPr/>
          </p:nvSpPr>
          <p:spPr bwMode="auto">
            <a:xfrm>
              <a:off x="1076960" y="4886960"/>
              <a:ext cx="1559399" cy="914400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268288" marR="0" indent="-268288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80000"/>
                <a:buFont typeface="Wingdings" pitchFamily="2" charset="2"/>
                <a:buChar char="n"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accent3"/>
                </a:solidFill>
                <a:effectLst/>
                <a:latin typeface="Arial" charset="0"/>
                <a:ea typeface="ＭＳ Ｐゴシック" pitchFamily="112" charset="-128"/>
              </a:endParaRPr>
            </a:p>
          </p:txBody>
        </p:sp>
        <p:pic>
          <p:nvPicPr>
            <p:cNvPr id="15" name="Picture 6" descr="Thumb_ibm-x3650-m4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5488" y="4770039"/>
              <a:ext cx="915412" cy="3844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839928" y="5524912"/>
              <a:ext cx="515338" cy="176884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993860" y="5317439"/>
              <a:ext cx="515338" cy="176884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250970" y="5524912"/>
              <a:ext cx="515338" cy="176884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04902" y="5330824"/>
              <a:ext cx="515338" cy="176884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50748" y="4947194"/>
              <a:ext cx="499744" cy="302845"/>
            </a:xfrm>
            <a:prstGeom prst="rect">
              <a:avLst/>
            </a:prstGeom>
          </p:spPr>
        </p:pic>
      </p:grpSp>
      <p:sp>
        <p:nvSpPr>
          <p:cNvPr id="21" name="Rounded Rectangle 20"/>
          <p:cNvSpPr/>
          <p:nvPr/>
        </p:nvSpPr>
        <p:spPr bwMode="auto">
          <a:xfrm>
            <a:off x="429584" y="4900830"/>
            <a:ext cx="1180407" cy="1429979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68288" marR="0" indent="-2682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n"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accent3"/>
              </a:solidFill>
              <a:effectLst/>
              <a:latin typeface="Arial" charset="0"/>
              <a:ea typeface="ＭＳ Ｐゴシック" pitchFamily="112" charset="-128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517271" y="5015498"/>
            <a:ext cx="1035279" cy="607067"/>
            <a:chOff x="1229360" y="4490720"/>
            <a:chExt cx="1559399" cy="914400"/>
          </a:xfrm>
        </p:grpSpPr>
        <p:sp>
          <p:nvSpPr>
            <p:cNvPr id="23" name="Rounded Rectangle 22"/>
            <p:cNvSpPr/>
            <p:nvPr/>
          </p:nvSpPr>
          <p:spPr bwMode="auto">
            <a:xfrm>
              <a:off x="1229360" y="4490720"/>
              <a:ext cx="1559399" cy="914400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268288" marR="0" indent="-268288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80000"/>
                <a:buFont typeface="Wingdings" pitchFamily="2" charset="2"/>
                <a:buChar char="n"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accent3"/>
                </a:solidFill>
                <a:effectLst/>
                <a:latin typeface="Arial" charset="0"/>
                <a:ea typeface="ＭＳ Ｐゴシック" pitchFamily="112" charset="-128"/>
              </a:endParaRPr>
            </a:p>
          </p:txBody>
        </p:sp>
        <p:pic>
          <p:nvPicPr>
            <p:cNvPr id="24" name="Picture 23"/>
            <p:cNvPicPr>
              <a:picLocks noChangeAspect="1"/>
            </p:cNvPicPr>
            <p:nvPr/>
          </p:nvPicPr>
          <p:blipFill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992328" y="5128672"/>
              <a:ext cx="515338" cy="176884"/>
            </a:xfrm>
            <a:prstGeom prst="rect">
              <a:avLst/>
            </a:prstGeom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146260" y="4921199"/>
              <a:ext cx="515338" cy="176884"/>
            </a:xfrm>
            <a:prstGeom prst="rect">
              <a:avLst/>
            </a:prstGeom>
          </p:spPr>
        </p:pic>
        <p:pic>
          <p:nvPicPr>
            <p:cNvPr id="26" name="Picture 25"/>
            <p:cNvPicPr>
              <a:picLocks noChangeAspect="1"/>
            </p:cNvPicPr>
            <p:nvPr/>
          </p:nvPicPr>
          <p:blipFill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03370" y="5128672"/>
              <a:ext cx="515338" cy="176884"/>
            </a:xfrm>
            <a:prstGeom prst="rect">
              <a:avLst/>
            </a:prstGeom>
          </p:spPr>
        </p:pic>
        <p:pic>
          <p:nvPicPr>
            <p:cNvPr id="27" name="Picture 26"/>
            <p:cNvPicPr>
              <a:picLocks noChangeAspect="1"/>
            </p:cNvPicPr>
            <p:nvPr/>
          </p:nvPicPr>
          <p:blipFill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557302" y="4934584"/>
              <a:ext cx="515338" cy="176884"/>
            </a:xfrm>
            <a:prstGeom prst="rect">
              <a:avLst/>
            </a:prstGeom>
          </p:spPr>
        </p:pic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03148" y="4550954"/>
              <a:ext cx="499744" cy="302845"/>
            </a:xfrm>
            <a:prstGeom prst="rect">
              <a:avLst/>
            </a:prstGeom>
          </p:spPr>
        </p:pic>
      </p:grpSp>
      <p:grpSp>
        <p:nvGrpSpPr>
          <p:cNvPr id="29" name="Group 28"/>
          <p:cNvGrpSpPr/>
          <p:nvPr/>
        </p:nvGrpSpPr>
        <p:grpSpPr>
          <a:xfrm>
            <a:off x="4389008" y="4948046"/>
            <a:ext cx="1180407" cy="849893"/>
            <a:chOff x="944880" y="4714240"/>
            <a:chExt cx="1778000" cy="1280160"/>
          </a:xfrm>
        </p:grpSpPr>
        <p:sp>
          <p:nvSpPr>
            <p:cNvPr id="30" name="Rounded Rectangle 29"/>
            <p:cNvSpPr/>
            <p:nvPr/>
          </p:nvSpPr>
          <p:spPr bwMode="auto">
            <a:xfrm>
              <a:off x="944880" y="4714240"/>
              <a:ext cx="1778000" cy="1280160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268288" marR="0" indent="-268288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80000"/>
                <a:buFont typeface="Wingdings" pitchFamily="2" charset="2"/>
                <a:buChar char="n"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accent3"/>
                </a:solidFill>
                <a:effectLst/>
                <a:latin typeface="Arial" charset="0"/>
                <a:ea typeface="ＭＳ Ｐゴシック" pitchFamily="112" charset="-128"/>
              </a:endParaRPr>
            </a:p>
          </p:txBody>
        </p:sp>
        <p:sp>
          <p:nvSpPr>
            <p:cNvPr id="31" name="Rounded Rectangle 30"/>
            <p:cNvSpPr/>
            <p:nvPr/>
          </p:nvSpPr>
          <p:spPr bwMode="auto">
            <a:xfrm>
              <a:off x="1076960" y="4886960"/>
              <a:ext cx="1559399" cy="914400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268288" marR="0" indent="-268288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80000"/>
                <a:buFont typeface="Wingdings" pitchFamily="2" charset="2"/>
                <a:buChar char="n"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accent3"/>
                </a:solidFill>
                <a:effectLst/>
                <a:latin typeface="Arial" charset="0"/>
                <a:ea typeface="ＭＳ Ｐゴシック" pitchFamily="112" charset="-128"/>
              </a:endParaRPr>
            </a:p>
          </p:txBody>
        </p:sp>
        <p:pic>
          <p:nvPicPr>
            <p:cNvPr id="32" name="Picture 6" descr="Thumb_ibm-x3650-m4"/>
            <p:cNvPicPr>
              <a:picLocks noChangeAspect="1" noChangeArrowheads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5488" y="4770039"/>
              <a:ext cx="915412" cy="3844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icture 32"/>
            <p:cNvPicPr>
              <a:picLocks noChangeAspect="1"/>
            </p:cNvPicPr>
            <p:nvPr/>
          </p:nvPicPr>
          <p:blipFill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839928" y="5524912"/>
              <a:ext cx="515338" cy="176884"/>
            </a:xfrm>
            <a:prstGeom prst="rect">
              <a:avLst/>
            </a:prstGeom>
          </p:spPr>
        </p:pic>
        <p:pic>
          <p:nvPicPr>
            <p:cNvPr id="34" name="Picture 33"/>
            <p:cNvPicPr>
              <a:picLocks noChangeAspect="1"/>
            </p:cNvPicPr>
            <p:nvPr/>
          </p:nvPicPr>
          <p:blipFill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993860" y="5317439"/>
              <a:ext cx="515338" cy="176884"/>
            </a:xfrm>
            <a:prstGeom prst="rect">
              <a:avLst/>
            </a:prstGeom>
          </p:spPr>
        </p:pic>
        <p:pic>
          <p:nvPicPr>
            <p:cNvPr id="35" name="Picture 34"/>
            <p:cNvPicPr>
              <a:picLocks noChangeAspect="1"/>
            </p:cNvPicPr>
            <p:nvPr/>
          </p:nvPicPr>
          <p:blipFill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250970" y="5524912"/>
              <a:ext cx="515338" cy="176884"/>
            </a:xfrm>
            <a:prstGeom prst="rect">
              <a:avLst/>
            </a:prstGeom>
          </p:spPr>
        </p:pic>
        <p:pic>
          <p:nvPicPr>
            <p:cNvPr id="36" name="Picture 35"/>
            <p:cNvPicPr>
              <a:picLocks noChangeAspect="1"/>
            </p:cNvPicPr>
            <p:nvPr/>
          </p:nvPicPr>
          <p:blipFill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04902" y="5330824"/>
              <a:ext cx="515338" cy="176884"/>
            </a:xfrm>
            <a:prstGeom prst="rect">
              <a:avLst/>
            </a:prstGeom>
          </p:spPr>
        </p:pic>
        <p:pic>
          <p:nvPicPr>
            <p:cNvPr id="37" name="Picture 36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50748" y="4947194"/>
              <a:ext cx="499744" cy="302845"/>
            </a:xfrm>
            <a:prstGeom prst="rect">
              <a:avLst/>
            </a:prstGeom>
          </p:spPr>
        </p:pic>
      </p:grpSp>
      <p:grpSp>
        <p:nvGrpSpPr>
          <p:cNvPr id="38" name="Group 37"/>
          <p:cNvGrpSpPr/>
          <p:nvPr/>
        </p:nvGrpSpPr>
        <p:grpSpPr>
          <a:xfrm>
            <a:off x="510526" y="5649545"/>
            <a:ext cx="1035279" cy="607067"/>
            <a:chOff x="1229360" y="4490720"/>
            <a:chExt cx="1559399" cy="914400"/>
          </a:xfrm>
        </p:grpSpPr>
        <p:sp>
          <p:nvSpPr>
            <p:cNvPr id="39" name="Rounded Rectangle 38"/>
            <p:cNvSpPr/>
            <p:nvPr/>
          </p:nvSpPr>
          <p:spPr bwMode="auto">
            <a:xfrm>
              <a:off x="1229360" y="4490720"/>
              <a:ext cx="1559399" cy="914400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268288" marR="0" indent="-268288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80000"/>
                <a:buFont typeface="Wingdings" pitchFamily="2" charset="2"/>
                <a:buChar char="n"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accent3"/>
                </a:solidFill>
                <a:effectLst/>
                <a:latin typeface="Arial" charset="0"/>
                <a:ea typeface="ＭＳ Ｐゴシック" pitchFamily="112" charset="-128"/>
              </a:endParaRPr>
            </a:p>
          </p:txBody>
        </p:sp>
        <p:pic>
          <p:nvPicPr>
            <p:cNvPr id="40" name="Picture 39"/>
            <p:cNvPicPr>
              <a:picLocks noChangeAspect="1"/>
            </p:cNvPicPr>
            <p:nvPr/>
          </p:nvPicPr>
          <p:blipFill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992328" y="5128672"/>
              <a:ext cx="515338" cy="176884"/>
            </a:xfrm>
            <a:prstGeom prst="rect">
              <a:avLst/>
            </a:prstGeom>
          </p:spPr>
        </p:pic>
        <p:pic>
          <p:nvPicPr>
            <p:cNvPr id="41" name="Picture 40"/>
            <p:cNvPicPr>
              <a:picLocks noChangeAspect="1"/>
            </p:cNvPicPr>
            <p:nvPr/>
          </p:nvPicPr>
          <p:blipFill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146260" y="4921199"/>
              <a:ext cx="515338" cy="176884"/>
            </a:xfrm>
            <a:prstGeom prst="rect">
              <a:avLst/>
            </a:prstGeom>
          </p:spPr>
        </p:pic>
        <p:pic>
          <p:nvPicPr>
            <p:cNvPr id="42" name="Picture 41"/>
            <p:cNvPicPr>
              <a:picLocks noChangeAspect="1"/>
            </p:cNvPicPr>
            <p:nvPr/>
          </p:nvPicPr>
          <p:blipFill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03370" y="5128672"/>
              <a:ext cx="515338" cy="176884"/>
            </a:xfrm>
            <a:prstGeom prst="rect">
              <a:avLst/>
            </a:prstGeom>
          </p:spPr>
        </p:pic>
        <p:pic>
          <p:nvPicPr>
            <p:cNvPr id="43" name="Picture 42"/>
            <p:cNvPicPr>
              <a:picLocks noChangeAspect="1"/>
            </p:cNvPicPr>
            <p:nvPr/>
          </p:nvPicPr>
          <p:blipFill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557302" y="4934584"/>
              <a:ext cx="515338" cy="176884"/>
            </a:xfrm>
            <a:prstGeom prst="rect">
              <a:avLst/>
            </a:prstGeom>
          </p:spPr>
        </p:pic>
        <p:pic>
          <p:nvPicPr>
            <p:cNvPr id="44" name="Picture 43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03148" y="4550954"/>
              <a:ext cx="499744" cy="302845"/>
            </a:xfrm>
            <a:prstGeom prst="rect">
              <a:avLst/>
            </a:prstGeom>
          </p:spPr>
        </p:pic>
      </p:grpSp>
      <p:pic>
        <p:nvPicPr>
          <p:cNvPr id="45" name="Picture 6" descr="Thumb_ibm-x3650-m4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3266" y="4937874"/>
            <a:ext cx="607739" cy="255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3" name="Group 52"/>
          <p:cNvGrpSpPr/>
          <p:nvPr/>
        </p:nvGrpSpPr>
        <p:grpSpPr>
          <a:xfrm>
            <a:off x="2520591" y="4772671"/>
            <a:ext cx="1011778" cy="728480"/>
            <a:chOff x="944880" y="4714240"/>
            <a:chExt cx="1778000" cy="1280160"/>
          </a:xfrm>
        </p:grpSpPr>
        <p:sp>
          <p:nvSpPr>
            <p:cNvPr id="54" name="Rounded Rectangle 53"/>
            <p:cNvSpPr/>
            <p:nvPr/>
          </p:nvSpPr>
          <p:spPr bwMode="auto">
            <a:xfrm>
              <a:off x="944880" y="4714240"/>
              <a:ext cx="1778000" cy="1280160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268288" marR="0" indent="-268288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80000"/>
                <a:buFont typeface="Wingdings" pitchFamily="2" charset="2"/>
                <a:buChar char="n"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accent3"/>
                </a:solidFill>
                <a:effectLst/>
                <a:latin typeface="Arial" charset="0"/>
                <a:ea typeface="ＭＳ Ｐゴシック" pitchFamily="112" charset="-128"/>
              </a:endParaRPr>
            </a:p>
          </p:txBody>
        </p:sp>
        <p:sp>
          <p:nvSpPr>
            <p:cNvPr id="55" name="Rounded Rectangle 54"/>
            <p:cNvSpPr/>
            <p:nvPr/>
          </p:nvSpPr>
          <p:spPr bwMode="auto">
            <a:xfrm>
              <a:off x="1076960" y="4886960"/>
              <a:ext cx="1559399" cy="914400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268288" marR="0" indent="-268288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80000"/>
                <a:buFont typeface="Wingdings" pitchFamily="2" charset="2"/>
                <a:buChar char="n"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accent3"/>
                </a:solidFill>
                <a:effectLst/>
                <a:latin typeface="Arial" charset="0"/>
                <a:ea typeface="ＭＳ Ｐゴシック" pitchFamily="112" charset="-128"/>
              </a:endParaRPr>
            </a:p>
          </p:txBody>
        </p:sp>
        <p:pic>
          <p:nvPicPr>
            <p:cNvPr id="56" name="Picture 6" descr="Thumb_ibm-x3650-m4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5488" y="4770039"/>
              <a:ext cx="915412" cy="3844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7" name="Picture 56"/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839928" y="5524912"/>
              <a:ext cx="515338" cy="176884"/>
            </a:xfrm>
            <a:prstGeom prst="rect">
              <a:avLst/>
            </a:prstGeom>
          </p:spPr>
        </p:pic>
        <p:pic>
          <p:nvPicPr>
            <p:cNvPr id="58" name="Picture 57"/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993860" y="5317439"/>
              <a:ext cx="515338" cy="176884"/>
            </a:xfrm>
            <a:prstGeom prst="rect">
              <a:avLst/>
            </a:prstGeom>
          </p:spPr>
        </p:pic>
        <p:pic>
          <p:nvPicPr>
            <p:cNvPr id="59" name="Picture 58"/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250970" y="5524912"/>
              <a:ext cx="515338" cy="176884"/>
            </a:xfrm>
            <a:prstGeom prst="rect">
              <a:avLst/>
            </a:prstGeom>
          </p:spPr>
        </p:pic>
        <p:pic>
          <p:nvPicPr>
            <p:cNvPr id="60" name="Picture 59"/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04902" y="5330824"/>
              <a:ext cx="515338" cy="176884"/>
            </a:xfrm>
            <a:prstGeom prst="rect">
              <a:avLst/>
            </a:prstGeom>
          </p:spPr>
        </p:pic>
        <p:pic>
          <p:nvPicPr>
            <p:cNvPr id="61" name="Picture 60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50748" y="4947194"/>
              <a:ext cx="499744" cy="302845"/>
            </a:xfrm>
            <a:prstGeom prst="rect">
              <a:avLst/>
            </a:prstGeom>
          </p:spPr>
        </p:pic>
      </p:grpSp>
      <p:grpSp>
        <p:nvGrpSpPr>
          <p:cNvPr id="62" name="Group 61"/>
          <p:cNvGrpSpPr/>
          <p:nvPr/>
        </p:nvGrpSpPr>
        <p:grpSpPr>
          <a:xfrm>
            <a:off x="2540827" y="5602329"/>
            <a:ext cx="1011778" cy="728480"/>
            <a:chOff x="944880" y="4714240"/>
            <a:chExt cx="1778000" cy="1280160"/>
          </a:xfrm>
        </p:grpSpPr>
        <p:sp>
          <p:nvSpPr>
            <p:cNvPr id="63" name="Rounded Rectangle 62"/>
            <p:cNvSpPr/>
            <p:nvPr/>
          </p:nvSpPr>
          <p:spPr bwMode="auto">
            <a:xfrm>
              <a:off x="944880" y="4714240"/>
              <a:ext cx="1778000" cy="1280160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268288" marR="0" indent="-268288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80000"/>
                <a:buFont typeface="Wingdings" pitchFamily="2" charset="2"/>
                <a:buChar char="n"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accent3"/>
                </a:solidFill>
                <a:effectLst/>
                <a:latin typeface="Arial" charset="0"/>
                <a:ea typeface="ＭＳ Ｐゴシック" pitchFamily="112" charset="-128"/>
              </a:endParaRPr>
            </a:p>
          </p:txBody>
        </p:sp>
        <p:sp>
          <p:nvSpPr>
            <p:cNvPr id="64" name="Rounded Rectangle 63"/>
            <p:cNvSpPr/>
            <p:nvPr/>
          </p:nvSpPr>
          <p:spPr bwMode="auto">
            <a:xfrm>
              <a:off x="1076960" y="4886960"/>
              <a:ext cx="1559399" cy="914400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268288" marR="0" indent="-268288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80000"/>
                <a:buFont typeface="Wingdings" pitchFamily="2" charset="2"/>
                <a:buChar char="n"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accent3"/>
                </a:solidFill>
                <a:effectLst/>
                <a:latin typeface="Arial" charset="0"/>
                <a:ea typeface="ＭＳ Ｐゴシック" pitchFamily="112" charset="-128"/>
              </a:endParaRPr>
            </a:p>
          </p:txBody>
        </p:sp>
        <p:pic>
          <p:nvPicPr>
            <p:cNvPr id="65" name="Picture 6" descr="Thumb_ibm-x3650-m4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5488" y="4770039"/>
              <a:ext cx="915412" cy="3844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6" name="Picture 65"/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839928" y="5524912"/>
              <a:ext cx="515338" cy="176884"/>
            </a:xfrm>
            <a:prstGeom prst="rect">
              <a:avLst/>
            </a:prstGeom>
          </p:spPr>
        </p:pic>
        <p:pic>
          <p:nvPicPr>
            <p:cNvPr id="67" name="Picture 66"/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993860" y="5317439"/>
              <a:ext cx="515338" cy="176884"/>
            </a:xfrm>
            <a:prstGeom prst="rect">
              <a:avLst/>
            </a:prstGeom>
          </p:spPr>
        </p:pic>
        <p:pic>
          <p:nvPicPr>
            <p:cNvPr id="68" name="Picture 67"/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250970" y="5524912"/>
              <a:ext cx="515338" cy="176884"/>
            </a:xfrm>
            <a:prstGeom prst="rect">
              <a:avLst/>
            </a:prstGeom>
          </p:spPr>
        </p:pic>
        <p:pic>
          <p:nvPicPr>
            <p:cNvPr id="69" name="Picture 68"/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04902" y="5330824"/>
              <a:ext cx="515338" cy="176884"/>
            </a:xfrm>
            <a:prstGeom prst="rect">
              <a:avLst/>
            </a:prstGeom>
          </p:spPr>
        </p:pic>
        <p:pic>
          <p:nvPicPr>
            <p:cNvPr id="70" name="Picture 69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50748" y="4947194"/>
              <a:ext cx="499744" cy="302845"/>
            </a:xfrm>
            <a:prstGeom prst="rect">
              <a:avLst/>
            </a:prstGeom>
          </p:spPr>
        </p:pic>
      </p:grpSp>
      <p:cxnSp>
        <p:nvCxnSpPr>
          <p:cNvPr id="71" name="Straight Arrow Connector 70"/>
          <p:cNvCxnSpPr>
            <a:stCxn id="23" idx="3"/>
            <a:endCxn id="14" idx="1"/>
          </p:cNvCxnSpPr>
          <p:nvPr/>
        </p:nvCxnSpPr>
        <p:spPr bwMode="auto">
          <a:xfrm flipV="1">
            <a:off x="1552550" y="4321708"/>
            <a:ext cx="1036456" cy="997323"/>
          </a:xfrm>
          <a:prstGeom prst="straightConnector1">
            <a:avLst/>
          </a:prstGeom>
          <a:noFill/>
          <a:ln w="12700" cap="flat" cmpd="sng" algn="ctr">
            <a:solidFill>
              <a:schemeClr val="folHlink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cxnSp>
        <p:nvCxnSpPr>
          <p:cNvPr id="72" name="Straight Arrow Connector 71"/>
          <p:cNvCxnSpPr>
            <a:stCxn id="23" idx="3"/>
            <a:endCxn id="55" idx="1"/>
          </p:cNvCxnSpPr>
          <p:nvPr/>
        </p:nvCxnSpPr>
        <p:spPr bwMode="auto">
          <a:xfrm flipV="1">
            <a:off x="1552550" y="5131130"/>
            <a:ext cx="1043201" cy="187901"/>
          </a:xfrm>
          <a:prstGeom prst="straightConnector1">
            <a:avLst/>
          </a:prstGeom>
          <a:noFill/>
          <a:ln w="12700" cap="flat" cmpd="sng" algn="ctr">
            <a:solidFill>
              <a:schemeClr val="folHlink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cxnSp>
        <p:nvCxnSpPr>
          <p:cNvPr id="73" name="Straight Arrow Connector 72"/>
          <p:cNvCxnSpPr>
            <a:stCxn id="23" idx="3"/>
            <a:endCxn id="64" idx="1"/>
          </p:cNvCxnSpPr>
          <p:nvPr/>
        </p:nvCxnSpPr>
        <p:spPr bwMode="auto">
          <a:xfrm>
            <a:off x="1552550" y="5319031"/>
            <a:ext cx="1063437" cy="641757"/>
          </a:xfrm>
          <a:prstGeom prst="straightConnector1">
            <a:avLst/>
          </a:prstGeom>
          <a:noFill/>
          <a:ln w="12700" cap="flat" cmpd="sng" algn="ctr">
            <a:solidFill>
              <a:schemeClr val="folHlink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cxnSp>
        <p:nvCxnSpPr>
          <p:cNvPr id="74" name="Straight Arrow Connector 73"/>
          <p:cNvCxnSpPr>
            <a:endCxn id="31" idx="1"/>
          </p:cNvCxnSpPr>
          <p:nvPr/>
        </p:nvCxnSpPr>
        <p:spPr bwMode="auto">
          <a:xfrm>
            <a:off x="3468183" y="5157147"/>
            <a:ext cx="1008512" cy="209101"/>
          </a:xfrm>
          <a:prstGeom prst="straightConnector1">
            <a:avLst/>
          </a:prstGeom>
          <a:noFill/>
          <a:ln w="12700" cap="flat" cmpd="sng" algn="ctr">
            <a:solidFill>
              <a:schemeClr val="folHlink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cxnSp>
        <p:nvCxnSpPr>
          <p:cNvPr id="75" name="Straight Arrow Connector 74"/>
          <p:cNvCxnSpPr>
            <a:stCxn id="39" idx="3"/>
            <a:endCxn id="55" idx="1"/>
          </p:cNvCxnSpPr>
          <p:nvPr/>
        </p:nvCxnSpPr>
        <p:spPr bwMode="auto">
          <a:xfrm flipV="1">
            <a:off x="1545805" y="5131130"/>
            <a:ext cx="1049946" cy="821949"/>
          </a:xfrm>
          <a:prstGeom prst="straightConnector1">
            <a:avLst/>
          </a:prstGeom>
          <a:noFill/>
          <a:ln w="12700" cap="flat" cmpd="sng" algn="ctr">
            <a:solidFill>
              <a:schemeClr val="folHlink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cxnSp>
        <p:nvCxnSpPr>
          <p:cNvPr id="76" name="Straight Arrow Connector 75"/>
          <p:cNvCxnSpPr>
            <a:stCxn id="39" idx="3"/>
            <a:endCxn id="64" idx="1"/>
          </p:cNvCxnSpPr>
          <p:nvPr/>
        </p:nvCxnSpPr>
        <p:spPr bwMode="auto">
          <a:xfrm>
            <a:off x="1545805" y="5953079"/>
            <a:ext cx="1070182" cy="7709"/>
          </a:xfrm>
          <a:prstGeom prst="straightConnector1">
            <a:avLst/>
          </a:prstGeom>
          <a:noFill/>
          <a:ln w="12700" cap="flat" cmpd="sng" algn="ctr">
            <a:solidFill>
              <a:schemeClr val="folHlink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cxnSp>
        <p:nvCxnSpPr>
          <p:cNvPr id="77" name="Straight Arrow Connector 76"/>
          <p:cNvCxnSpPr>
            <a:stCxn id="14" idx="3"/>
            <a:endCxn id="31" idx="1"/>
          </p:cNvCxnSpPr>
          <p:nvPr/>
        </p:nvCxnSpPr>
        <p:spPr bwMode="auto">
          <a:xfrm>
            <a:off x="3476389" y="4321708"/>
            <a:ext cx="1000306" cy="1044540"/>
          </a:xfrm>
          <a:prstGeom prst="straightConnector1">
            <a:avLst/>
          </a:prstGeom>
          <a:noFill/>
          <a:ln w="12700" cap="flat" cmpd="sng" algn="ctr">
            <a:solidFill>
              <a:schemeClr val="folHlink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cxnSp>
        <p:nvCxnSpPr>
          <p:cNvPr id="78" name="Straight Arrow Connector 77"/>
          <p:cNvCxnSpPr>
            <a:stCxn id="39" idx="3"/>
            <a:endCxn id="14" idx="1"/>
          </p:cNvCxnSpPr>
          <p:nvPr/>
        </p:nvCxnSpPr>
        <p:spPr bwMode="auto">
          <a:xfrm flipV="1">
            <a:off x="1545805" y="4321708"/>
            <a:ext cx="1043201" cy="1631371"/>
          </a:xfrm>
          <a:prstGeom prst="straightConnector1">
            <a:avLst/>
          </a:prstGeom>
          <a:noFill/>
          <a:ln w="12700" cap="flat" cmpd="sng" algn="ctr">
            <a:solidFill>
              <a:schemeClr val="folHlink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cxnSp>
        <p:nvCxnSpPr>
          <p:cNvPr id="79" name="Straight Arrow Connector 78"/>
          <p:cNvCxnSpPr>
            <a:stCxn id="64" idx="3"/>
            <a:endCxn id="31" idx="1"/>
          </p:cNvCxnSpPr>
          <p:nvPr/>
        </p:nvCxnSpPr>
        <p:spPr bwMode="auto">
          <a:xfrm flipV="1">
            <a:off x="3503369" y="5366248"/>
            <a:ext cx="973326" cy="594540"/>
          </a:xfrm>
          <a:prstGeom prst="straightConnector1">
            <a:avLst/>
          </a:prstGeom>
          <a:noFill/>
          <a:ln w="12700" cap="flat" cmpd="sng" algn="ctr">
            <a:solidFill>
              <a:schemeClr val="folHlink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sp>
        <p:nvSpPr>
          <p:cNvPr id="85" name="TextBox 84"/>
          <p:cNvSpPr txBox="1"/>
          <p:nvPr/>
        </p:nvSpPr>
        <p:spPr>
          <a:xfrm>
            <a:off x="3577410" y="6236635"/>
            <a:ext cx="133362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000" i="1" dirty="0" smtClean="0"/>
              <a:t>Courtesy of S. </a:t>
            </a:r>
            <a:r>
              <a:rPr lang="en-US" sz="1000" i="1" dirty="0" err="1" smtClean="0"/>
              <a:t>Hauf</a:t>
            </a:r>
            <a:endParaRPr lang="en-US" sz="1000" i="1" dirty="0"/>
          </a:p>
        </p:txBody>
      </p:sp>
      <p:pic>
        <p:nvPicPr>
          <p:cNvPr id="86" name="Picture 85" descr="LPD-DAQ.jpg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5596" y="3419950"/>
            <a:ext cx="1492490" cy="17712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7" name="TextBox 92"/>
          <p:cNvSpPr txBox="1">
            <a:spLocks noChangeArrowheads="1"/>
          </p:cNvSpPr>
          <p:nvPr/>
        </p:nvSpPr>
        <p:spPr bwMode="auto">
          <a:xfrm>
            <a:off x="7503580" y="5163861"/>
            <a:ext cx="1428741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buFont typeface="Wingdings" charset="0"/>
              <a:buNone/>
            </a:pPr>
            <a:r>
              <a:rPr lang="en-US" sz="1000" i="1" dirty="0" smtClean="0"/>
              <a:t>Server setup necessary to harvest the data</a:t>
            </a:r>
            <a:endParaRPr lang="en-US" sz="1000" i="1" dirty="0"/>
          </a:p>
        </p:txBody>
      </p:sp>
    </p:spTree>
    <p:extLst>
      <p:ext uri="{BB962C8B-B14F-4D97-AF65-F5344CB8AC3E}">
        <p14:creationId xmlns:p14="http://schemas.microsoft.com/office/powerpoint/2010/main" val="1818795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Karabo in use – Data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475" y="1347788"/>
            <a:ext cx="5272969" cy="4459287"/>
          </a:xfrm>
        </p:spPr>
        <p:txBody>
          <a:bodyPr/>
          <a:lstStyle/>
          <a:p>
            <a:r>
              <a:rPr lang="en-US" sz="1800" dirty="0"/>
              <a:t>Serial </a:t>
            </a:r>
            <a:r>
              <a:rPr lang="en-US" sz="1800" dirty="0" smtClean="0"/>
              <a:t>femtosecond </a:t>
            </a:r>
            <a:r>
              <a:rPr lang="en-US" sz="1800" dirty="0"/>
              <a:t>crystallography</a:t>
            </a:r>
          </a:p>
          <a:p>
            <a:pPr lvl="1"/>
            <a:r>
              <a:rPr lang="en-US" sz="1800" dirty="0"/>
              <a:t>Aim is to build an </a:t>
            </a:r>
            <a:r>
              <a:rPr lang="en-US" sz="1800" b="1" dirty="0"/>
              <a:t>SFX data processing pipeline</a:t>
            </a:r>
            <a:r>
              <a:rPr lang="en-US" sz="1800" dirty="0"/>
              <a:t> to match the high repetition rate offered at the European XFEL </a:t>
            </a:r>
          </a:p>
          <a:p>
            <a:pPr lvl="1"/>
            <a:r>
              <a:rPr lang="en-US" sz="1800" dirty="0"/>
              <a:t>5000 images/sec</a:t>
            </a:r>
          </a:p>
          <a:p>
            <a:pPr lvl="1"/>
            <a:r>
              <a:rPr lang="en-US" sz="1800" dirty="0" smtClean="0"/>
              <a:t>@ </a:t>
            </a:r>
            <a:r>
              <a:rPr lang="en-US" sz="1800" dirty="0"/>
              <a:t>2.3 sec per image</a:t>
            </a:r>
          </a:p>
          <a:p>
            <a:pPr lvl="1"/>
            <a:r>
              <a:rPr lang="en-US" sz="1800" dirty="0" smtClean="0"/>
              <a:t>30</a:t>
            </a:r>
            <a:r>
              <a:rPr lang="en-US" sz="1800" dirty="0"/>
              <a:t>% hit rate</a:t>
            </a:r>
          </a:p>
          <a:p>
            <a:pPr lvl="1"/>
            <a:r>
              <a:rPr lang="en-US" sz="1800" dirty="0"/>
              <a:t>3500 cores </a:t>
            </a:r>
            <a:r>
              <a:rPr lang="en-US" sz="1800" dirty="0" smtClean="0"/>
              <a:t>needed</a:t>
            </a:r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D965F78-A73E-4BA1-9BCC-577F55430C22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Burkhard Heisen (CAS Group)</a:t>
            </a:r>
            <a:endParaRPr lang="en-GB" dirty="0" smtClean="0"/>
          </a:p>
        </p:txBody>
      </p:sp>
      <p:pic>
        <p:nvPicPr>
          <p:cNvPr id="6" name="Picture 5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669" y="3824112"/>
            <a:ext cx="3603045" cy="2393777"/>
          </a:xfrm>
          <a:prstGeom prst="rect">
            <a:avLst/>
          </a:prstGeom>
        </p:spPr>
      </p:pic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1570839" y="5100832"/>
            <a:ext cx="1985163" cy="909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70000" tIns="0"/>
          <a:lstStyle>
            <a:lvl1pPr marL="269875" indent="-269875">
              <a:tabLst>
                <a:tab pos="269875" algn="l"/>
                <a:tab pos="727075" algn="l"/>
                <a:tab pos="1184275" algn="l"/>
                <a:tab pos="1641475" algn="l"/>
                <a:tab pos="2098675" algn="l"/>
                <a:tab pos="2555875" algn="l"/>
                <a:tab pos="3013075" algn="l"/>
                <a:tab pos="3470275" algn="l"/>
                <a:tab pos="3927475" algn="l"/>
                <a:tab pos="4384675" algn="l"/>
                <a:tab pos="4841875" algn="l"/>
                <a:tab pos="5299075" algn="l"/>
                <a:tab pos="5756275" algn="l"/>
                <a:tab pos="6213475" algn="l"/>
                <a:tab pos="6670675" algn="l"/>
                <a:tab pos="7127875" algn="l"/>
                <a:tab pos="7585075" algn="l"/>
                <a:tab pos="8042275" algn="l"/>
                <a:tab pos="8499475" algn="l"/>
                <a:tab pos="8956675" algn="l"/>
                <a:tab pos="941387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1pPr>
            <a:lvl2pPr marL="530225" indent="-231775">
              <a:tabLst>
                <a:tab pos="269875" algn="l"/>
                <a:tab pos="727075" algn="l"/>
                <a:tab pos="1184275" algn="l"/>
                <a:tab pos="1641475" algn="l"/>
                <a:tab pos="2098675" algn="l"/>
                <a:tab pos="2555875" algn="l"/>
                <a:tab pos="3013075" algn="l"/>
                <a:tab pos="3470275" algn="l"/>
                <a:tab pos="3927475" algn="l"/>
                <a:tab pos="4384675" algn="l"/>
                <a:tab pos="4841875" algn="l"/>
                <a:tab pos="5299075" algn="l"/>
                <a:tab pos="5756275" algn="l"/>
                <a:tab pos="6213475" algn="l"/>
                <a:tab pos="6670675" algn="l"/>
                <a:tab pos="7127875" algn="l"/>
                <a:tab pos="7585075" algn="l"/>
                <a:tab pos="8042275" algn="l"/>
                <a:tab pos="8499475" algn="l"/>
                <a:tab pos="8956675" algn="l"/>
                <a:tab pos="941387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2pPr>
            <a:lvl3pPr>
              <a:tabLst>
                <a:tab pos="269875" algn="l"/>
                <a:tab pos="727075" algn="l"/>
                <a:tab pos="1184275" algn="l"/>
                <a:tab pos="1641475" algn="l"/>
                <a:tab pos="2098675" algn="l"/>
                <a:tab pos="2555875" algn="l"/>
                <a:tab pos="3013075" algn="l"/>
                <a:tab pos="3470275" algn="l"/>
                <a:tab pos="3927475" algn="l"/>
                <a:tab pos="4384675" algn="l"/>
                <a:tab pos="4841875" algn="l"/>
                <a:tab pos="5299075" algn="l"/>
                <a:tab pos="5756275" algn="l"/>
                <a:tab pos="6213475" algn="l"/>
                <a:tab pos="6670675" algn="l"/>
                <a:tab pos="7127875" algn="l"/>
                <a:tab pos="7585075" algn="l"/>
                <a:tab pos="8042275" algn="l"/>
                <a:tab pos="8499475" algn="l"/>
                <a:tab pos="8956675" algn="l"/>
                <a:tab pos="941387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3pPr>
            <a:lvl4pPr>
              <a:tabLst>
                <a:tab pos="269875" algn="l"/>
                <a:tab pos="727075" algn="l"/>
                <a:tab pos="1184275" algn="l"/>
                <a:tab pos="1641475" algn="l"/>
                <a:tab pos="2098675" algn="l"/>
                <a:tab pos="2555875" algn="l"/>
                <a:tab pos="3013075" algn="l"/>
                <a:tab pos="3470275" algn="l"/>
                <a:tab pos="3927475" algn="l"/>
                <a:tab pos="4384675" algn="l"/>
                <a:tab pos="4841875" algn="l"/>
                <a:tab pos="5299075" algn="l"/>
                <a:tab pos="5756275" algn="l"/>
                <a:tab pos="6213475" algn="l"/>
                <a:tab pos="6670675" algn="l"/>
                <a:tab pos="7127875" algn="l"/>
                <a:tab pos="7585075" algn="l"/>
                <a:tab pos="8042275" algn="l"/>
                <a:tab pos="8499475" algn="l"/>
                <a:tab pos="8956675" algn="l"/>
                <a:tab pos="941387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4pPr>
            <a:lvl5pPr>
              <a:tabLst>
                <a:tab pos="269875" algn="l"/>
                <a:tab pos="727075" algn="l"/>
                <a:tab pos="1184275" algn="l"/>
                <a:tab pos="1641475" algn="l"/>
                <a:tab pos="2098675" algn="l"/>
                <a:tab pos="2555875" algn="l"/>
                <a:tab pos="3013075" algn="l"/>
                <a:tab pos="3470275" algn="l"/>
                <a:tab pos="3927475" algn="l"/>
                <a:tab pos="4384675" algn="l"/>
                <a:tab pos="4841875" algn="l"/>
                <a:tab pos="5299075" algn="l"/>
                <a:tab pos="5756275" algn="l"/>
                <a:tab pos="6213475" algn="l"/>
                <a:tab pos="6670675" algn="l"/>
                <a:tab pos="7127875" algn="l"/>
                <a:tab pos="7585075" algn="l"/>
                <a:tab pos="8042275" algn="l"/>
                <a:tab pos="8499475" algn="l"/>
                <a:tab pos="8956675" algn="l"/>
                <a:tab pos="941387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269875" algn="l"/>
                <a:tab pos="727075" algn="l"/>
                <a:tab pos="1184275" algn="l"/>
                <a:tab pos="1641475" algn="l"/>
                <a:tab pos="2098675" algn="l"/>
                <a:tab pos="2555875" algn="l"/>
                <a:tab pos="3013075" algn="l"/>
                <a:tab pos="3470275" algn="l"/>
                <a:tab pos="3927475" algn="l"/>
                <a:tab pos="4384675" algn="l"/>
                <a:tab pos="4841875" algn="l"/>
                <a:tab pos="5299075" algn="l"/>
                <a:tab pos="5756275" algn="l"/>
                <a:tab pos="6213475" algn="l"/>
                <a:tab pos="6670675" algn="l"/>
                <a:tab pos="7127875" algn="l"/>
                <a:tab pos="7585075" algn="l"/>
                <a:tab pos="8042275" algn="l"/>
                <a:tab pos="8499475" algn="l"/>
                <a:tab pos="8956675" algn="l"/>
                <a:tab pos="941387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269875" algn="l"/>
                <a:tab pos="727075" algn="l"/>
                <a:tab pos="1184275" algn="l"/>
                <a:tab pos="1641475" algn="l"/>
                <a:tab pos="2098675" algn="l"/>
                <a:tab pos="2555875" algn="l"/>
                <a:tab pos="3013075" algn="l"/>
                <a:tab pos="3470275" algn="l"/>
                <a:tab pos="3927475" algn="l"/>
                <a:tab pos="4384675" algn="l"/>
                <a:tab pos="4841875" algn="l"/>
                <a:tab pos="5299075" algn="l"/>
                <a:tab pos="5756275" algn="l"/>
                <a:tab pos="6213475" algn="l"/>
                <a:tab pos="6670675" algn="l"/>
                <a:tab pos="7127875" algn="l"/>
                <a:tab pos="7585075" algn="l"/>
                <a:tab pos="8042275" algn="l"/>
                <a:tab pos="8499475" algn="l"/>
                <a:tab pos="8956675" algn="l"/>
                <a:tab pos="941387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269875" algn="l"/>
                <a:tab pos="727075" algn="l"/>
                <a:tab pos="1184275" algn="l"/>
                <a:tab pos="1641475" algn="l"/>
                <a:tab pos="2098675" algn="l"/>
                <a:tab pos="2555875" algn="l"/>
                <a:tab pos="3013075" algn="l"/>
                <a:tab pos="3470275" algn="l"/>
                <a:tab pos="3927475" algn="l"/>
                <a:tab pos="4384675" algn="l"/>
                <a:tab pos="4841875" algn="l"/>
                <a:tab pos="5299075" algn="l"/>
                <a:tab pos="5756275" algn="l"/>
                <a:tab pos="6213475" algn="l"/>
                <a:tab pos="6670675" algn="l"/>
                <a:tab pos="7127875" algn="l"/>
                <a:tab pos="7585075" algn="l"/>
                <a:tab pos="8042275" algn="l"/>
                <a:tab pos="8499475" algn="l"/>
                <a:tab pos="8956675" algn="l"/>
                <a:tab pos="941387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269875" algn="l"/>
                <a:tab pos="727075" algn="l"/>
                <a:tab pos="1184275" algn="l"/>
                <a:tab pos="1641475" algn="l"/>
                <a:tab pos="2098675" algn="l"/>
                <a:tab pos="2555875" algn="l"/>
                <a:tab pos="3013075" algn="l"/>
                <a:tab pos="3470275" algn="l"/>
                <a:tab pos="3927475" algn="l"/>
                <a:tab pos="4384675" algn="l"/>
                <a:tab pos="4841875" algn="l"/>
                <a:tab pos="5299075" algn="l"/>
                <a:tab pos="5756275" algn="l"/>
                <a:tab pos="6213475" algn="l"/>
                <a:tab pos="6670675" algn="l"/>
                <a:tab pos="7127875" algn="l"/>
                <a:tab pos="7585075" algn="l"/>
                <a:tab pos="8042275" algn="l"/>
                <a:tab pos="8499475" algn="l"/>
                <a:tab pos="8956675" algn="l"/>
                <a:tab pos="941387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9pPr>
          </a:lstStyle>
          <a:p>
            <a:pPr marL="0" indent="0" hangingPunct="1">
              <a:spcBef>
                <a:spcPts val="438"/>
              </a:spcBef>
              <a:buClr>
                <a:srgbClr val="FD930A"/>
              </a:buClr>
              <a:buSzPct val="80000"/>
              <a:buNone/>
            </a:pPr>
            <a:r>
              <a:rPr lang="en-US" sz="1600" dirty="0">
                <a:cs typeface="ＭＳ Ｐゴシック" charset="0"/>
              </a:rPr>
              <a:t>L</a:t>
            </a:r>
            <a:r>
              <a:rPr lang="en-US" sz="1600" dirty="0" smtClean="0">
                <a:cs typeface="ＭＳ Ｐゴシック" charset="0"/>
              </a:rPr>
              <a:t>inear speed up with number of cores!</a:t>
            </a:r>
          </a:p>
          <a:p>
            <a:pPr hangingPunct="1">
              <a:spcBef>
                <a:spcPts val="438"/>
              </a:spcBef>
              <a:buClr>
                <a:srgbClr val="FD930A"/>
              </a:buClr>
              <a:buSzPct val="80000"/>
              <a:buFont typeface="Wingdings" charset="0"/>
              <a:buChar char=""/>
            </a:pPr>
            <a:endParaRPr lang="en-US" sz="1600" dirty="0">
              <a:cs typeface="ＭＳ Ｐゴシック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2449" y="6151790"/>
            <a:ext cx="135992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000" i="1" dirty="0" smtClean="0"/>
              <a:t>Courtesy of C. Yoon</a:t>
            </a:r>
            <a:endParaRPr lang="en-US" sz="1000" i="1" dirty="0"/>
          </a:p>
        </p:txBody>
      </p:sp>
      <p:pic>
        <p:nvPicPr>
          <p:cNvPr id="9" name="Picture 8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67896" y="1143003"/>
            <a:ext cx="3422103" cy="1834444"/>
          </a:xfrm>
          <a:prstGeom prst="rect">
            <a:avLst/>
          </a:prstGeom>
        </p:spPr>
      </p:pic>
      <p:pic>
        <p:nvPicPr>
          <p:cNvPr id="11" name="Picture 10" descr="karabo_gui2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3022" y="3047999"/>
            <a:ext cx="5402418" cy="337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7878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and Acknowledgements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A4D7B91-C1AD-4A19-8089-81E1B2B1A91F}" type="slidenum">
              <a:rPr lang="en-GB" smtClean="0"/>
              <a:pPr>
                <a:defRPr/>
              </a:pPr>
              <a:t>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Burkhard Heisen </a:t>
            </a:r>
            <a:r>
              <a:rPr lang="en-US" dirty="0"/>
              <a:t>(CAS Group)</a:t>
            </a:r>
            <a:endParaRPr lang="en-GB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09976" y="1243641"/>
            <a:ext cx="5421719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66700" indent="-266700"/>
            <a:r>
              <a:rPr lang="en-US" sz="1800" dirty="0" smtClean="0"/>
              <a:t>Karabo is unique in </a:t>
            </a:r>
            <a:r>
              <a:rPr lang="en-US" sz="1800" b="1" dirty="0" smtClean="0"/>
              <a:t>seamlessly</a:t>
            </a:r>
            <a:r>
              <a:rPr lang="en-US" sz="1800" dirty="0" smtClean="0"/>
              <a:t> </a:t>
            </a:r>
            <a:r>
              <a:rPr lang="en-US" sz="1800" b="1" dirty="0" smtClean="0"/>
              <a:t>combining</a:t>
            </a:r>
            <a:r>
              <a:rPr lang="en-US" sz="1800" dirty="0" smtClean="0"/>
              <a:t> instrument control, experiment configuration, streamed data analysis and visualization</a:t>
            </a:r>
            <a:endParaRPr lang="de-DE" sz="1800" b="1" dirty="0"/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09976" y="3305021"/>
            <a:ext cx="542171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66700" indent="-266700"/>
            <a:r>
              <a:rPr lang="en-US" sz="1800" dirty="0" smtClean="0"/>
              <a:t>Karabo proves capable to run complex installations even today</a:t>
            </a:r>
            <a:endParaRPr lang="de-DE" sz="1800" dirty="0"/>
          </a:p>
        </p:txBody>
      </p:sp>
      <p:sp>
        <p:nvSpPr>
          <p:cNvPr id="10" name="TextBox 4"/>
          <p:cNvSpPr txBox="1">
            <a:spLocks noChangeArrowheads="1"/>
          </p:cNvSpPr>
          <p:nvPr/>
        </p:nvSpPr>
        <p:spPr bwMode="auto">
          <a:xfrm>
            <a:off x="309976" y="4058712"/>
            <a:ext cx="5421719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66700" indent="-266700"/>
            <a:r>
              <a:rPr lang="en-US" sz="1800" dirty="0" smtClean="0"/>
              <a:t>Currently the focus is on supporting our in-house users and external collaborators -&gt; access is on request</a:t>
            </a:r>
            <a:endParaRPr lang="en-US" sz="1800" dirty="0"/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309976" y="2274331"/>
            <a:ext cx="5293323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66700" indent="-266700"/>
            <a:r>
              <a:rPr lang="en-US" sz="1800" dirty="0" smtClean="0"/>
              <a:t>Its is </a:t>
            </a:r>
            <a:r>
              <a:rPr lang="en-US" sz="1800" b="1" dirty="0" smtClean="0"/>
              <a:t>designed for being extended </a:t>
            </a:r>
            <a:r>
              <a:rPr lang="en-US" sz="1800" dirty="0" smtClean="0"/>
              <a:t>easily and will be ready to execute your algorithms during the experiments</a:t>
            </a:r>
            <a:endParaRPr lang="de-DE" sz="1800" b="1" dirty="0"/>
          </a:p>
        </p:txBody>
      </p:sp>
      <p:sp>
        <p:nvSpPr>
          <p:cNvPr id="12" name="TextBox 4"/>
          <p:cNvSpPr txBox="1">
            <a:spLocks noChangeArrowheads="1"/>
          </p:cNvSpPr>
          <p:nvPr/>
        </p:nvSpPr>
        <p:spPr bwMode="auto">
          <a:xfrm>
            <a:off x="309976" y="5089402"/>
            <a:ext cx="542171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66700" indent="-266700"/>
            <a:r>
              <a:rPr lang="en-US" sz="1800" dirty="0" smtClean="0"/>
              <a:t>Public release of the core system under the GNU GPL license will follow in 2015 </a:t>
            </a:r>
            <a:endParaRPr lang="en-US" sz="1800" dirty="0"/>
          </a:p>
        </p:txBody>
      </p:sp>
      <p:sp>
        <p:nvSpPr>
          <p:cNvPr id="13" name="TextBox 12"/>
          <p:cNvSpPr txBox="1"/>
          <p:nvPr/>
        </p:nvSpPr>
        <p:spPr>
          <a:xfrm>
            <a:off x="5943924" y="1097652"/>
            <a:ext cx="2425241" cy="530914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500" dirty="0" smtClean="0"/>
              <a:t>K. </a:t>
            </a:r>
            <a:r>
              <a:rPr lang="en-US" sz="1500" dirty="0" err="1" smtClean="0"/>
              <a:t>Weger</a:t>
            </a:r>
            <a:endParaRPr lang="en-US" sz="1500" dirty="0" smtClean="0"/>
          </a:p>
          <a:p>
            <a:pPr>
              <a:buNone/>
            </a:pPr>
            <a:r>
              <a:rPr lang="en-US" sz="1500" dirty="0" smtClean="0"/>
              <a:t>M. </a:t>
            </a:r>
            <a:r>
              <a:rPr lang="en-US" sz="1500" dirty="0" err="1" smtClean="0"/>
              <a:t>Teichmann</a:t>
            </a:r>
            <a:endParaRPr lang="en-US" sz="1500" dirty="0" smtClean="0"/>
          </a:p>
          <a:p>
            <a:pPr>
              <a:buNone/>
            </a:pPr>
            <a:r>
              <a:rPr lang="en-US" sz="1500" dirty="0" smtClean="0"/>
              <a:t>S. </a:t>
            </a:r>
            <a:r>
              <a:rPr lang="en-US" sz="1500" dirty="0" err="1" smtClean="0"/>
              <a:t>Esenov</a:t>
            </a:r>
            <a:endParaRPr lang="en-US" sz="1500" dirty="0" smtClean="0"/>
          </a:p>
          <a:p>
            <a:pPr>
              <a:buNone/>
            </a:pPr>
            <a:r>
              <a:rPr lang="en-US" sz="1500" dirty="0" smtClean="0"/>
              <a:t>A. </a:t>
            </a:r>
            <a:r>
              <a:rPr lang="en-US" sz="1500" dirty="0" err="1" smtClean="0"/>
              <a:t>Parenti</a:t>
            </a:r>
            <a:endParaRPr lang="en-US" sz="1500" dirty="0" smtClean="0"/>
          </a:p>
          <a:p>
            <a:pPr>
              <a:buNone/>
            </a:pPr>
            <a:r>
              <a:rPr lang="en-US" sz="1500" dirty="0" smtClean="0"/>
              <a:t>A. Beckmann</a:t>
            </a:r>
          </a:p>
          <a:p>
            <a:pPr>
              <a:buNone/>
            </a:pPr>
            <a:r>
              <a:rPr lang="en-US" sz="1500" dirty="0" smtClean="0"/>
              <a:t>G</a:t>
            </a:r>
            <a:r>
              <a:rPr lang="en-US" sz="1500" dirty="0"/>
              <a:t>. </a:t>
            </a:r>
            <a:r>
              <a:rPr lang="en-US" sz="1500" dirty="0" err="1"/>
              <a:t>Giambartolomei</a:t>
            </a:r>
            <a:endParaRPr lang="en-US" sz="1500" dirty="0"/>
          </a:p>
          <a:p>
            <a:pPr>
              <a:buNone/>
            </a:pPr>
            <a:r>
              <a:rPr lang="en-US" sz="1500" dirty="0" smtClean="0"/>
              <a:t>A. </a:t>
            </a:r>
            <a:r>
              <a:rPr lang="en-US" sz="1500" dirty="0" err="1" smtClean="0"/>
              <a:t>Silenzi</a:t>
            </a:r>
            <a:endParaRPr lang="en-US" sz="1500" dirty="0" smtClean="0"/>
          </a:p>
          <a:p>
            <a:pPr>
              <a:buNone/>
            </a:pPr>
            <a:r>
              <a:rPr lang="en-US" sz="1500" dirty="0"/>
              <a:t>J. </a:t>
            </a:r>
            <a:r>
              <a:rPr lang="en-US" sz="1500" dirty="0" err="1" smtClean="0"/>
              <a:t>Szuba</a:t>
            </a:r>
            <a:endParaRPr lang="en-US" sz="1500" dirty="0" smtClean="0"/>
          </a:p>
          <a:p>
            <a:pPr>
              <a:buNone/>
            </a:pPr>
            <a:r>
              <a:rPr lang="en-US" sz="1500" dirty="0" smtClean="0"/>
              <a:t>M. Kumar</a:t>
            </a:r>
          </a:p>
          <a:p>
            <a:pPr>
              <a:buNone/>
            </a:pPr>
            <a:r>
              <a:rPr lang="en-US" sz="1500" dirty="0" smtClean="0"/>
              <a:t>L. Maia</a:t>
            </a:r>
          </a:p>
          <a:p>
            <a:pPr>
              <a:buNone/>
            </a:pPr>
            <a:r>
              <a:rPr lang="en-US" sz="1500" dirty="0" smtClean="0"/>
              <a:t>D. </a:t>
            </a:r>
            <a:r>
              <a:rPr lang="en-US" sz="1500" dirty="0" err="1" smtClean="0"/>
              <a:t>Boukhelef</a:t>
            </a:r>
            <a:endParaRPr lang="en-US" sz="1500" dirty="0" smtClean="0"/>
          </a:p>
          <a:p>
            <a:pPr>
              <a:buNone/>
            </a:pPr>
            <a:r>
              <a:rPr lang="en-US" sz="1500" dirty="0"/>
              <a:t>S. </a:t>
            </a:r>
            <a:r>
              <a:rPr lang="en-US" sz="1500" dirty="0" err="1"/>
              <a:t>Hauf</a:t>
            </a:r>
            <a:endParaRPr lang="en-US" sz="1500" dirty="0"/>
          </a:p>
          <a:p>
            <a:pPr>
              <a:buNone/>
            </a:pPr>
            <a:r>
              <a:rPr lang="en-US" sz="1500" dirty="0"/>
              <a:t>C. </a:t>
            </a:r>
            <a:r>
              <a:rPr lang="en-US" sz="1500" dirty="0" smtClean="0"/>
              <a:t>Yoon</a:t>
            </a:r>
          </a:p>
          <a:p>
            <a:pPr>
              <a:buNone/>
            </a:pPr>
            <a:r>
              <a:rPr lang="en-US" sz="1500" dirty="0" smtClean="0"/>
              <a:t>A. </a:t>
            </a:r>
            <a:r>
              <a:rPr lang="en-US" sz="1500" dirty="0" err="1" smtClean="0"/>
              <a:t>Münnich</a:t>
            </a:r>
            <a:endParaRPr lang="en-US" sz="1500" dirty="0" smtClean="0"/>
          </a:p>
          <a:p>
            <a:pPr>
              <a:buNone/>
            </a:pPr>
            <a:r>
              <a:rPr lang="en-US" sz="1500" dirty="0" smtClean="0"/>
              <a:t>L. </a:t>
            </a:r>
            <a:r>
              <a:rPr lang="en-US" sz="1500" dirty="0" err="1" smtClean="0"/>
              <a:t>Wissmann</a:t>
            </a:r>
            <a:endParaRPr lang="en-US" sz="1500" dirty="0" smtClean="0"/>
          </a:p>
          <a:p>
            <a:pPr>
              <a:buNone/>
            </a:pPr>
            <a:r>
              <a:rPr lang="en-US" sz="1500" dirty="0" smtClean="0"/>
              <a:t>P. </a:t>
            </a:r>
            <a:r>
              <a:rPr lang="en-US" sz="1500" dirty="0" err="1" smtClean="0"/>
              <a:t>Geßler</a:t>
            </a:r>
            <a:endParaRPr lang="en-US" sz="1500" dirty="0" smtClean="0"/>
          </a:p>
          <a:p>
            <a:pPr>
              <a:buNone/>
            </a:pPr>
            <a:r>
              <a:rPr lang="en-US" sz="1500" dirty="0" smtClean="0"/>
              <a:t>K. </a:t>
            </a:r>
            <a:r>
              <a:rPr lang="en-US" sz="1500" dirty="0" err="1" smtClean="0"/>
              <a:t>Wrona</a:t>
            </a:r>
            <a:endParaRPr lang="en-US" sz="1500" dirty="0" smtClean="0"/>
          </a:p>
          <a:p>
            <a:pPr>
              <a:buNone/>
            </a:pPr>
            <a:r>
              <a:rPr lang="en-US" sz="1500" dirty="0"/>
              <a:t>C. </a:t>
            </a:r>
            <a:r>
              <a:rPr lang="en-US" sz="1500" dirty="0" smtClean="0"/>
              <a:t>Youngman</a:t>
            </a:r>
          </a:p>
          <a:p>
            <a:pPr>
              <a:buNone/>
            </a:pPr>
            <a:r>
              <a:rPr lang="en-US" sz="1500" i="1" dirty="0" smtClean="0"/>
              <a:t>… and many more</a:t>
            </a:r>
            <a:endParaRPr lang="en-US" sz="1500" i="1" dirty="0"/>
          </a:p>
        </p:txBody>
      </p:sp>
      <p:sp>
        <p:nvSpPr>
          <p:cNvPr id="14" name="TextBox 4"/>
          <p:cNvSpPr txBox="1">
            <a:spLocks noChangeArrowheads="1"/>
          </p:cNvSpPr>
          <p:nvPr/>
        </p:nvSpPr>
        <p:spPr bwMode="auto">
          <a:xfrm>
            <a:off x="309976" y="5843092"/>
            <a:ext cx="542171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66700" indent="-266700"/>
            <a:r>
              <a:rPr lang="en-US" sz="1800" dirty="0" smtClean="0"/>
              <a:t>Stay tuned…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564248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A4D7B91-C1AD-4A19-8089-81E1B2B1A91F}" type="slidenum">
              <a:rPr lang="en-GB" smtClean="0"/>
              <a:pPr>
                <a:defRPr/>
              </a:pPr>
              <a:t>18</a:t>
            </a:fld>
            <a:endParaRPr lang="en-GB"/>
          </a:p>
        </p:txBody>
      </p:sp>
      <p:pic>
        <p:nvPicPr>
          <p:cNvPr id="5" name="Picture 4" descr="tgimage_c5_p5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83860" y="1414856"/>
            <a:ext cx="3538916" cy="352785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492347" y="5159456"/>
            <a:ext cx="39853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/>
              <a:t>Thank you for your kind attention.</a:t>
            </a:r>
            <a:endParaRPr lang="de-DE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117475" y="6505575"/>
            <a:ext cx="5702300" cy="2667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GB" dirty="0" smtClean="0"/>
              <a:t>Burkhard Heisen (</a:t>
            </a:r>
            <a:r>
              <a:rPr lang="en-US" dirty="0"/>
              <a:t>CAS Group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794967" y="6058230"/>
            <a:ext cx="39891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i="1" dirty="0" smtClean="0"/>
              <a:t>Contact details: </a:t>
            </a:r>
            <a:r>
              <a:rPr lang="en-US" sz="1600" i="1" dirty="0" err="1" smtClean="0"/>
              <a:t>burkhard.heisen@xfel.eu</a:t>
            </a:r>
            <a:endParaRPr lang="de-DE" sz="1600" i="1" dirty="0"/>
          </a:p>
        </p:txBody>
      </p:sp>
    </p:spTree>
    <p:extLst>
      <p:ext uri="{BB962C8B-B14F-4D97-AF65-F5344CB8AC3E}">
        <p14:creationId xmlns:p14="http://schemas.microsoft.com/office/powerpoint/2010/main" val="20537419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Karabo will be used at the photon </a:t>
            </a:r>
            <a:r>
              <a:rPr lang="en-US" dirty="0" err="1" smtClean="0"/>
              <a:t>beamlines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D965F78-A73E-4BA1-9BCC-577F55430C22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Burkhard Heisen </a:t>
            </a:r>
            <a:r>
              <a:rPr lang="en-US" dirty="0"/>
              <a:t>(CAS Group)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58170" y="1475725"/>
            <a:ext cx="6445515" cy="367269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5671" y="3976944"/>
            <a:ext cx="4116437" cy="2327967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4318699" y="1420294"/>
            <a:ext cx="4024458" cy="1342333"/>
            <a:chOff x="3726020" y="1247988"/>
            <a:chExt cx="4024458" cy="1342333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4" cstate="screen">
              <a:alphaModFix amt="8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332872">
              <a:off x="3726020" y="1573726"/>
              <a:ext cx="4024458" cy="760361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 rot="1344059">
              <a:off x="3757666" y="1247988"/>
              <a:ext cx="1092077" cy="3764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buNone/>
              </a:pPr>
              <a:r>
                <a:rPr lang="en-US" sz="1600" b="1" dirty="0" smtClean="0"/>
                <a:t>Karabo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 rot="1344059">
              <a:off x="5840568" y="2282544"/>
              <a:ext cx="18473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buNone/>
              </a:pPr>
              <a:r>
                <a:rPr lang="en-US" sz="1400" b="1" dirty="0" smtClean="0"/>
                <a:t>DOOCS Tine EPICS</a:t>
              </a:r>
            </a:p>
          </p:txBody>
        </p:sp>
      </p:grpSp>
      <p:sp>
        <p:nvSpPr>
          <p:cNvPr id="19" name="Content Placeholder 2"/>
          <p:cNvSpPr>
            <a:spLocks noGrp="1"/>
          </p:cNvSpPr>
          <p:nvPr>
            <p:ph idx="1"/>
          </p:nvPr>
        </p:nvSpPr>
        <p:spPr>
          <a:xfrm>
            <a:off x="66846" y="1258668"/>
            <a:ext cx="3715038" cy="2651435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sz="1600" b="1" dirty="0" smtClean="0"/>
              <a:t>Why?</a:t>
            </a:r>
          </a:p>
          <a:p>
            <a:pPr lvl="1">
              <a:lnSpc>
                <a:spcPct val="120000"/>
              </a:lnSpc>
            </a:pPr>
            <a:r>
              <a:rPr lang="en-US" sz="1600" dirty="0" smtClean="0"/>
              <a:t>One software framework, one user interface, one programming interface</a:t>
            </a:r>
          </a:p>
          <a:p>
            <a:pPr lvl="1">
              <a:lnSpc>
                <a:spcPct val="120000"/>
              </a:lnSpc>
            </a:pPr>
            <a:r>
              <a:rPr lang="en-US" sz="1600" dirty="0" smtClean="0"/>
              <a:t>Less learning, less teaching, less maintenance, less changes, less conversions, more freedom</a:t>
            </a:r>
          </a:p>
        </p:txBody>
      </p:sp>
      <p:sp>
        <p:nvSpPr>
          <p:cNvPr id="20" name="Content Placeholder 2"/>
          <p:cNvSpPr txBox="1">
            <a:spLocks/>
          </p:cNvSpPr>
          <p:nvPr/>
        </p:nvSpPr>
        <p:spPr bwMode="auto">
          <a:xfrm>
            <a:off x="4369773" y="4251741"/>
            <a:ext cx="4063986" cy="2209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>
              <a:lnSpc>
                <a:spcPct val="120000"/>
              </a:lnSpc>
            </a:pPr>
            <a:r>
              <a:rPr lang="en-US" sz="1600" b="1" dirty="0" smtClean="0"/>
              <a:t>Why else?</a:t>
            </a:r>
          </a:p>
          <a:p>
            <a:pPr lvl="1">
              <a:lnSpc>
                <a:spcPct val="120000"/>
              </a:lnSpc>
            </a:pPr>
            <a:r>
              <a:rPr lang="en-US" sz="1600" dirty="0" smtClean="0"/>
              <a:t>Our requirements are </a:t>
            </a:r>
            <a:r>
              <a:rPr lang="en-US" sz="1600" dirty="0"/>
              <a:t>different </a:t>
            </a:r>
            <a:r>
              <a:rPr lang="en-US" sz="1600" dirty="0" smtClean="0"/>
              <a:t>to those of classical synchrotron </a:t>
            </a:r>
            <a:r>
              <a:rPr lang="en-US" sz="1600" dirty="0"/>
              <a:t>or high </a:t>
            </a:r>
            <a:r>
              <a:rPr lang="en-US" sz="1600" dirty="0" smtClean="0"/>
              <a:t>energy physics experiments</a:t>
            </a:r>
          </a:p>
          <a:p>
            <a:pPr lvl="1">
              <a:lnSpc>
                <a:spcPct val="120000"/>
              </a:lnSpc>
            </a:pPr>
            <a:r>
              <a:rPr lang="en-US" sz="1600" dirty="0" smtClean="0"/>
              <a:t>We invest a lot of money for better science, a small fraction is for better software</a:t>
            </a:r>
          </a:p>
          <a:p>
            <a:pPr lvl="1">
              <a:lnSpc>
                <a:spcPct val="120000"/>
              </a:lnSpc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7933993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1" name="Group 130"/>
          <p:cNvGrpSpPr/>
          <p:nvPr/>
        </p:nvGrpSpPr>
        <p:grpSpPr>
          <a:xfrm>
            <a:off x="1828800" y="3154742"/>
            <a:ext cx="685325" cy="272358"/>
            <a:chOff x="2804910" y="3000993"/>
            <a:chExt cx="1064621" cy="380326"/>
          </a:xfrm>
        </p:grpSpPr>
        <p:sp>
          <p:nvSpPr>
            <p:cNvPr id="50" name="Rectangle 49"/>
            <p:cNvSpPr/>
            <p:nvPr/>
          </p:nvSpPr>
          <p:spPr>
            <a:xfrm>
              <a:off x="2804910" y="3000993"/>
              <a:ext cx="1064621" cy="380326"/>
            </a:xfrm>
            <a:prstGeom prst="rect">
              <a:avLst/>
            </a:prstGeom>
            <a:ln>
              <a:solidFill>
                <a:schemeClr val="tx2"/>
              </a:solidFill>
            </a:ln>
          </p:spPr>
          <p:txBody>
            <a:bodyPr rtlCol="0" anchor="ctr"/>
            <a:lstStyle/>
            <a:p>
              <a:pPr algn="ctr"/>
              <a:endParaRPr lang="de-DE" dirty="0"/>
            </a:p>
          </p:txBody>
        </p:sp>
        <p:cxnSp>
          <p:nvCxnSpPr>
            <p:cNvPr id="52" name="Straight Connector 51"/>
            <p:cNvCxnSpPr/>
            <p:nvPr/>
          </p:nvCxnSpPr>
          <p:spPr bwMode="auto">
            <a:xfrm>
              <a:off x="2939891" y="3095625"/>
              <a:ext cx="320040" cy="38100"/>
            </a:xfrm>
            <a:prstGeom prst="line">
              <a:avLst/>
            </a:prstGeom>
            <a:noFill/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53" name="Straight Connector 52"/>
            <p:cNvCxnSpPr/>
            <p:nvPr/>
          </p:nvCxnSpPr>
          <p:spPr bwMode="auto">
            <a:xfrm>
              <a:off x="3153251" y="3255645"/>
              <a:ext cx="320040" cy="45720"/>
            </a:xfrm>
            <a:prstGeom prst="line">
              <a:avLst/>
            </a:prstGeom>
            <a:noFill/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grpSp>
          <p:nvGrpSpPr>
            <p:cNvPr id="66" name="Group 65"/>
            <p:cNvGrpSpPr/>
            <p:nvPr/>
          </p:nvGrpSpPr>
          <p:grpSpPr>
            <a:xfrm>
              <a:off x="3701890" y="3111336"/>
              <a:ext cx="109538" cy="48577"/>
              <a:chOff x="2464593" y="4471988"/>
              <a:chExt cx="109538" cy="48577"/>
            </a:xfrm>
          </p:grpSpPr>
          <p:cxnSp>
            <p:nvCxnSpPr>
              <p:cNvPr id="58" name="Straight Connector 57"/>
              <p:cNvCxnSpPr/>
              <p:nvPr/>
            </p:nvCxnSpPr>
            <p:spPr bwMode="auto">
              <a:xfrm>
                <a:off x="2518892" y="4471988"/>
                <a:ext cx="0" cy="48577"/>
              </a:xfrm>
              <a:prstGeom prst="line">
                <a:avLst/>
              </a:prstGeom>
              <a:noFill/>
              <a:ln w="9525" cap="flat" cmpd="sng" algn="ctr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0" name="Straight Connector 59"/>
              <p:cNvCxnSpPr/>
              <p:nvPr/>
            </p:nvCxnSpPr>
            <p:spPr bwMode="auto">
              <a:xfrm>
                <a:off x="2464593" y="4516279"/>
                <a:ext cx="109538" cy="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67" name="Group 66"/>
            <p:cNvGrpSpPr/>
            <p:nvPr/>
          </p:nvGrpSpPr>
          <p:grpSpPr>
            <a:xfrm rot="10800000">
              <a:off x="3701891" y="3220871"/>
              <a:ext cx="109538" cy="48577"/>
              <a:chOff x="2464593" y="4471988"/>
              <a:chExt cx="109538" cy="48577"/>
            </a:xfrm>
          </p:grpSpPr>
          <p:cxnSp>
            <p:nvCxnSpPr>
              <p:cNvPr id="68" name="Straight Connector 67"/>
              <p:cNvCxnSpPr/>
              <p:nvPr/>
            </p:nvCxnSpPr>
            <p:spPr bwMode="auto">
              <a:xfrm>
                <a:off x="2518892" y="4471988"/>
                <a:ext cx="0" cy="48577"/>
              </a:xfrm>
              <a:prstGeom prst="line">
                <a:avLst/>
              </a:prstGeom>
              <a:noFill/>
              <a:ln w="9525" cap="flat" cmpd="sng" algn="ctr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9" name="Straight Connector 68"/>
              <p:cNvCxnSpPr/>
              <p:nvPr/>
            </p:nvCxnSpPr>
            <p:spPr bwMode="auto">
              <a:xfrm>
                <a:off x="2464593" y="4516279"/>
                <a:ext cx="109538" cy="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</p:grpSp>
      </p:grpSp>
      <p:cxnSp>
        <p:nvCxnSpPr>
          <p:cNvPr id="216" name="Straight Connector 215"/>
          <p:cNvCxnSpPr/>
          <p:nvPr/>
        </p:nvCxnSpPr>
        <p:spPr bwMode="auto">
          <a:xfrm flipV="1">
            <a:off x="1893746" y="1689100"/>
            <a:ext cx="0" cy="1452943"/>
          </a:xfrm>
          <a:prstGeom prst="line">
            <a:avLst/>
          </a:prstGeom>
          <a:noFill/>
          <a:ln w="12700" cap="flat" cmpd="sng" algn="ctr">
            <a:solidFill>
              <a:srgbClr val="83BEA7"/>
            </a:solidFill>
            <a:prstDash val="solid"/>
            <a:round/>
            <a:headEnd type="oval" w="sm" len="sm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51" name="Straight Arrow Connector 150"/>
          <p:cNvCxnSpPr/>
          <p:nvPr/>
        </p:nvCxnSpPr>
        <p:spPr bwMode="auto">
          <a:xfrm>
            <a:off x="2512982" y="3287592"/>
            <a:ext cx="1912620" cy="0"/>
          </a:xfrm>
          <a:prstGeom prst="straightConnector1">
            <a:avLst/>
          </a:prstGeom>
          <a:noFill/>
          <a:ln w="12700" cap="flat" cmpd="sng" algn="ctr">
            <a:solidFill>
              <a:schemeClr val="bg2">
                <a:lumMod val="25000"/>
              </a:schemeClr>
            </a:solidFill>
            <a:prstDash val="solid"/>
            <a:round/>
            <a:headEnd type="none" w="med" len="med"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vision – From a user perspective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D965F78-A73E-4BA1-9BCC-577F55430C22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Burkhard Heisen </a:t>
            </a:r>
            <a:r>
              <a:rPr lang="en-US" dirty="0"/>
              <a:t>(CAS Group)</a:t>
            </a:r>
            <a:endParaRPr lang="en-GB" dirty="0"/>
          </a:p>
        </p:txBody>
      </p:sp>
      <p:grpSp>
        <p:nvGrpSpPr>
          <p:cNvPr id="16" name="Group 15"/>
          <p:cNvGrpSpPr/>
          <p:nvPr/>
        </p:nvGrpSpPr>
        <p:grpSpPr>
          <a:xfrm>
            <a:off x="299404" y="3154742"/>
            <a:ext cx="605188" cy="272358"/>
            <a:chOff x="768743" y="2799844"/>
            <a:chExt cx="1343278" cy="380326"/>
          </a:xfrm>
        </p:grpSpPr>
        <p:grpSp>
          <p:nvGrpSpPr>
            <p:cNvPr id="14" name="Group 13"/>
            <p:cNvGrpSpPr/>
            <p:nvPr/>
          </p:nvGrpSpPr>
          <p:grpSpPr>
            <a:xfrm>
              <a:off x="817296" y="2856488"/>
              <a:ext cx="1246173" cy="267038"/>
              <a:chOff x="817296" y="2613727"/>
              <a:chExt cx="2249586" cy="509799"/>
            </a:xfrm>
          </p:grpSpPr>
          <p:sp>
            <p:nvSpPr>
              <p:cNvPr id="6" name="Oval 5"/>
              <p:cNvSpPr/>
              <p:nvPr/>
            </p:nvSpPr>
            <p:spPr>
              <a:xfrm>
                <a:off x="817296" y="2613727"/>
                <a:ext cx="267037" cy="509799"/>
              </a:xfrm>
              <a:prstGeom prst="ellipse">
                <a:avLst/>
              </a:prstGeom>
              <a:ln>
                <a:solidFill>
                  <a:schemeClr val="tx2"/>
                </a:solidFill>
              </a:ln>
            </p:spPr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" name="Oval 6"/>
              <p:cNvSpPr/>
              <p:nvPr/>
            </p:nvSpPr>
            <p:spPr>
              <a:xfrm>
                <a:off x="1100517" y="2613727"/>
                <a:ext cx="267037" cy="509799"/>
              </a:xfrm>
              <a:prstGeom prst="ellipse">
                <a:avLst/>
              </a:prstGeom>
              <a:ln>
                <a:solidFill>
                  <a:schemeClr val="tx2"/>
                </a:solidFill>
              </a:ln>
            </p:spPr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" name="Oval 7"/>
              <p:cNvSpPr/>
              <p:nvPr/>
            </p:nvSpPr>
            <p:spPr>
              <a:xfrm>
                <a:off x="1383739" y="2613727"/>
                <a:ext cx="267037" cy="509799"/>
              </a:xfrm>
              <a:prstGeom prst="ellipse">
                <a:avLst/>
              </a:prstGeom>
              <a:ln>
                <a:solidFill>
                  <a:schemeClr val="tx2"/>
                </a:solidFill>
              </a:ln>
            </p:spPr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9" name="Oval 8"/>
              <p:cNvSpPr/>
              <p:nvPr/>
            </p:nvSpPr>
            <p:spPr>
              <a:xfrm>
                <a:off x="1666960" y="2613727"/>
                <a:ext cx="267037" cy="509799"/>
              </a:xfrm>
              <a:prstGeom prst="ellipse">
                <a:avLst/>
              </a:prstGeom>
              <a:ln>
                <a:solidFill>
                  <a:schemeClr val="tx2"/>
                </a:solidFill>
              </a:ln>
            </p:spPr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1950181" y="2613727"/>
                <a:ext cx="267037" cy="509799"/>
              </a:xfrm>
              <a:prstGeom prst="ellipse">
                <a:avLst/>
              </a:prstGeom>
              <a:ln>
                <a:solidFill>
                  <a:schemeClr val="tx2"/>
                </a:solidFill>
              </a:ln>
            </p:spPr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2233402" y="2613727"/>
                <a:ext cx="267037" cy="509799"/>
              </a:xfrm>
              <a:prstGeom prst="ellipse">
                <a:avLst/>
              </a:prstGeom>
              <a:ln>
                <a:solidFill>
                  <a:schemeClr val="tx2"/>
                </a:solidFill>
              </a:ln>
            </p:spPr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2516624" y="2613727"/>
                <a:ext cx="267037" cy="509799"/>
              </a:xfrm>
              <a:prstGeom prst="ellipse">
                <a:avLst/>
              </a:prstGeom>
              <a:ln>
                <a:solidFill>
                  <a:schemeClr val="tx2"/>
                </a:solidFill>
              </a:ln>
            </p:spPr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2799845" y="2613727"/>
                <a:ext cx="267037" cy="509799"/>
              </a:xfrm>
              <a:prstGeom prst="ellipse">
                <a:avLst/>
              </a:prstGeom>
              <a:ln>
                <a:solidFill>
                  <a:schemeClr val="tx2"/>
                </a:solidFill>
              </a:ln>
            </p:spPr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15" name="Rectangle 14"/>
            <p:cNvSpPr/>
            <p:nvPr/>
          </p:nvSpPr>
          <p:spPr>
            <a:xfrm>
              <a:off x="768743" y="2799844"/>
              <a:ext cx="1343278" cy="380326"/>
            </a:xfrm>
            <a:prstGeom prst="rect">
              <a:avLst/>
            </a:prstGeom>
            <a:ln>
              <a:solidFill>
                <a:schemeClr val="tx2"/>
              </a:solidFill>
            </a:ln>
          </p:spPr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1044291" y="3154742"/>
            <a:ext cx="644810" cy="272358"/>
            <a:chOff x="2976519" y="2927968"/>
            <a:chExt cx="1343278" cy="380326"/>
          </a:xfrm>
        </p:grpSpPr>
        <p:sp>
          <p:nvSpPr>
            <p:cNvPr id="19" name="Rectangle 18"/>
            <p:cNvSpPr/>
            <p:nvPr/>
          </p:nvSpPr>
          <p:spPr>
            <a:xfrm>
              <a:off x="3131618" y="3018328"/>
              <a:ext cx="72829" cy="72829"/>
            </a:xfrm>
            <a:prstGeom prst="rect">
              <a:avLst/>
            </a:prstGeom>
            <a:ln>
              <a:solidFill>
                <a:schemeClr val="tx2"/>
              </a:solidFill>
            </a:ln>
          </p:spPr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3271494" y="3018328"/>
              <a:ext cx="72829" cy="72829"/>
            </a:xfrm>
            <a:prstGeom prst="rect">
              <a:avLst/>
            </a:prstGeom>
            <a:ln>
              <a:solidFill>
                <a:schemeClr val="tx2"/>
              </a:solidFill>
            </a:ln>
          </p:spPr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3411370" y="3018328"/>
              <a:ext cx="72829" cy="72829"/>
            </a:xfrm>
            <a:prstGeom prst="rect">
              <a:avLst/>
            </a:prstGeom>
            <a:ln>
              <a:solidFill>
                <a:schemeClr val="tx2"/>
              </a:solidFill>
            </a:ln>
          </p:spPr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3551246" y="3018328"/>
              <a:ext cx="72829" cy="72829"/>
            </a:xfrm>
            <a:prstGeom prst="rect">
              <a:avLst/>
            </a:prstGeom>
            <a:ln>
              <a:solidFill>
                <a:schemeClr val="tx2"/>
              </a:solidFill>
            </a:ln>
          </p:spPr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3691122" y="3018328"/>
              <a:ext cx="72829" cy="72829"/>
            </a:xfrm>
            <a:prstGeom prst="rect">
              <a:avLst/>
            </a:prstGeom>
            <a:ln>
              <a:solidFill>
                <a:schemeClr val="tx2"/>
              </a:solidFill>
            </a:ln>
          </p:spPr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3830998" y="3018328"/>
              <a:ext cx="72829" cy="72829"/>
            </a:xfrm>
            <a:prstGeom prst="rect">
              <a:avLst/>
            </a:prstGeom>
            <a:ln>
              <a:solidFill>
                <a:schemeClr val="tx2"/>
              </a:solidFill>
            </a:ln>
          </p:spPr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3970874" y="3018328"/>
              <a:ext cx="72829" cy="72829"/>
            </a:xfrm>
            <a:prstGeom prst="rect">
              <a:avLst/>
            </a:prstGeom>
            <a:ln>
              <a:solidFill>
                <a:schemeClr val="tx2"/>
              </a:solidFill>
            </a:ln>
          </p:spPr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4110753" y="3018328"/>
              <a:ext cx="72829" cy="72829"/>
            </a:xfrm>
            <a:prstGeom prst="rect">
              <a:avLst/>
            </a:prstGeom>
            <a:ln>
              <a:solidFill>
                <a:schemeClr val="tx2"/>
              </a:solidFill>
            </a:ln>
          </p:spPr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3130270" y="3138360"/>
              <a:ext cx="72829" cy="72829"/>
            </a:xfrm>
            <a:prstGeom prst="rect">
              <a:avLst/>
            </a:prstGeom>
            <a:ln>
              <a:solidFill>
                <a:schemeClr val="tx2"/>
              </a:solidFill>
            </a:ln>
          </p:spPr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3270146" y="3138360"/>
              <a:ext cx="72829" cy="72829"/>
            </a:xfrm>
            <a:prstGeom prst="rect">
              <a:avLst/>
            </a:prstGeom>
            <a:ln>
              <a:solidFill>
                <a:schemeClr val="tx2"/>
              </a:solidFill>
            </a:ln>
          </p:spPr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3410022" y="3138360"/>
              <a:ext cx="72829" cy="72829"/>
            </a:xfrm>
            <a:prstGeom prst="rect">
              <a:avLst/>
            </a:prstGeom>
            <a:ln>
              <a:solidFill>
                <a:schemeClr val="tx2"/>
              </a:solidFill>
            </a:ln>
          </p:spPr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3549898" y="3138360"/>
              <a:ext cx="72829" cy="72829"/>
            </a:xfrm>
            <a:prstGeom prst="rect">
              <a:avLst/>
            </a:prstGeom>
            <a:ln>
              <a:solidFill>
                <a:schemeClr val="tx2"/>
              </a:solidFill>
            </a:ln>
          </p:spPr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3689774" y="3138360"/>
              <a:ext cx="72829" cy="72829"/>
            </a:xfrm>
            <a:prstGeom prst="rect">
              <a:avLst/>
            </a:prstGeom>
            <a:ln>
              <a:solidFill>
                <a:schemeClr val="tx2"/>
              </a:solidFill>
            </a:ln>
          </p:spPr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3829650" y="3138360"/>
              <a:ext cx="72829" cy="72829"/>
            </a:xfrm>
            <a:prstGeom prst="rect">
              <a:avLst/>
            </a:prstGeom>
            <a:ln>
              <a:solidFill>
                <a:schemeClr val="tx2"/>
              </a:solidFill>
            </a:ln>
          </p:spPr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3969526" y="3138360"/>
              <a:ext cx="72829" cy="72829"/>
            </a:xfrm>
            <a:prstGeom prst="rect">
              <a:avLst/>
            </a:prstGeom>
            <a:ln>
              <a:solidFill>
                <a:schemeClr val="tx2"/>
              </a:solidFill>
            </a:ln>
          </p:spPr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4109405" y="3138360"/>
              <a:ext cx="72829" cy="72829"/>
            </a:xfrm>
            <a:prstGeom prst="rect">
              <a:avLst/>
            </a:prstGeom>
            <a:ln>
              <a:solidFill>
                <a:schemeClr val="tx2"/>
              </a:solidFill>
            </a:ln>
          </p:spPr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2976519" y="2927968"/>
              <a:ext cx="1343278" cy="380326"/>
            </a:xfrm>
            <a:prstGeom prst="rect">
              <a:avLst/>
            </a:prstGeom>
            <a:ln>
              <a:solidFill>
                <a:schemeClr val="tx2"/>
              </a:solidFill>
            </a:ln>
          </p:spPr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153" name="Group 152"/>
          <p:cNvGrpSpPr/>
          <p:nvPr/>
        </p:nvGrpSpPr>
        <p:grpSpPr>
          <a:xfrm>
            <a:off x="3671222" y="2556072"/>
            <a:ext cx="1524000" cy="1524000"/>
            <a:chOff x="4175760" y="2446020"/>
            <a:chExt cx="1524000" cy="1524000"/>
          </a:xfrm>
        </p:grpSpPr>
        <p:grpSp>
          <p:nvGrpSpPr>
            <p:cNvPr id="106" name="Group 105"/>
            <p:cNvGrpSpPr/>
            <p:nvPr/>
          </p:nvGrpSpPr>
          <p:grpSpPr>
            <a:xfrm>
              <a:off x="4175760" y="2446020"/>
              <a:ext cx="1524000" cy="1524000"/>
              <a:chOff x="1211580" y="1668780"/>
              <a:chExt cx="1524000" cy="1524000"/>
            </a:xfrm>
            <a:scene3d>
              <a:camera prst="isometricOffAxis1Left"/>
              <a:lightRig rig="threePt" dir="t"/>
            </a:scene3d>
          </p:grpSpPr>
          <p:grpSp>
            <p:nvGrpSpPr>
              <p:cNvPr id="95" name="Group 94"/>
              <p:cNvGrpSpPr/>
              <p:nvPr/>
            </p:nvGrpSpPr>
            <p:grpSpPr>
              <a:xfrm>
                <a:off x="1847849" y="1813660"/>
                <a:ext cx="289561" cy="1207670"/>
                <a:chOff x="1847849" y="1813660"/>
                <a:chExt cx="289561" cy="1207670"/>
              </a:xfrm>
            </p:grpSpPr>
            <p:grpSp>
              <p:nvGrpSpPr>
                <p:cNvPr id="90" name="Group 89"/>
                <p:cNvGrpSpPr/>
                <p:nvPr/>
              </p:nvGrpSpPr>
              <p:grpSpPr>
                <a:xfrm>
                  <a:off x="1847849" y="1813660"/>
                  <a:ext cx="289560" cy="407570"/>
                  <a:chOff x="1878330" y="1813660"/>
                  <a:chExt cx="289560" cy="407570"/>
                </a:xfrm>
              </p:grpSpPr>
              <p:sp>
                <p:nvSpPr>
                  <p:cNvPr id="83" name="Oval 82"/>
                  <p:cNvSpPr/>
                  <p:nvPr/>
                </p:nvSpPr>
                <p:spPr>
                  <a:xfrm>
                    <a:off x="1878330" y="2091690"/>
                    <a:ext cx="289560" cy="129540"/>
                  </a:xfrm>
                  <a:prstGeom prst="ellipse">
                    <a:avLst/>
                  </a:prstGeom>
                  <a:ln>
                    <a:solidFill>
                      <a:schemeClr val="tx2"/>
                    </a:solidFill>
                  </a:ln>
                </p:spPr>
                <p:txBody>
                  <a:bodyPr rtlCol="0" anchor="ctr"/>
                  <a:lstStyle/>
                  <a:p>
                    <a:pPr algn="ctr"/>
                    <a:endParaRPr lang="de-DE" dirty="0"/>
                  </a:p>
                </p:txBody>
              </p:sp>
              <p:sp>
                <p:nvSpPr>
                  <p:cNvPr id="85" name="Oval 84"/>
                  <p:cNvSpPr/>
                  <p:nvPr/>
                </p:nvSpPr>
                <p:spPr>
                  <a:xfrm>
                    <a:off x="1931670" y="1943100"/>
                    <a:ext cx="178846" cy="80010"/>
                  </a:xfrm>
                  <a:prstGeom prst="ellipse">
                    <a:avLst/>
                  </a:prstGeom>
                  <a:ln>
                    <a:solidFill>
                      <a:schemeClr val="tx2"/>
                    </a:solidFill>
                  </a:ln>
                </p:spPr>
                <p:txBody>
                  <a:bodyPr rtlCol="0" anchor="ctr"/>
                  <a:lstStyle/>
                  <a:p>
                    <a:pPr algn="ctr"/>
                    <a:endParaRPr lang="de-DE" dirty="0"/>
                  </a:p>
                </p:txBody>
              </p:sp>
              <p:sp>
                <p:nvSpPr>
                  <p:cNvPr id="86" name="Oval 85"/>
                  <p:cNvSpPr/>
                  <p:nvPr/>
                </p:nvSpPr>
                <p:spPr>
                  <a:xfrm>
                    <a:off x="1962150" y="1813660"/>
                    <a:ext cx="110490" cy="49430"/>
                  </a:xfrm>
                  <a:prstGeom prst="ellipse">
                    <a:avLst/>
                  </a:prstGeom>
                  <a:ln>
                    <a:solidFill>
                      <a:schemeClr val="tx2"/>
                    </a:solidFill>
                  </a:ln>
                </p:spPr>
                <p:txBody>
                  <a:bodyPr rtlCol="0" anchor="ctr"/>
                  <a:lstStyle/>
                  <a:p>
                    <a:pPr algn="ctr"/>
                    <a:endParaRPr lang="de-DE" dirty="0"/>
                  </a:p>
                </p:txBody>
              </p:sp>
            </p:grpSp>
            <p:grpSp>
              <p:nvGrpSpPr>
                <p:cNvPr id="91" name="Group 90"/>
                <p:cNvGrpSpPr/>
                <p:nvPr/>
              </p:nvGrpSpPr>
              <p:grpSpPr>
                <a:xfrm rot="10800000">
                  <a:off x="1847850" y="2613760"/>
                  <a:ext cx="289560" cy="407570"/>
                  <a:chOff x="1878330" y="1813660"/>
                  <a:chExt cx="289560" cy="407570"/>
                </a:xfrm>
              </p:grpSpPr>
              <p:sp>
                <p:nvSpPr>
                  <p:cNvPr id="92" name="Oval 91"/>
                  <p:cNvSpPr/>
                  <p:nvPr/>
                </p:nvSpPr>
                <p:spPr>
                  <a:xfrm>
                    <a:off x="1878330" y="2091690"/>
                    <a:ext cx="289560" cy="129540"/>
                  </a:xfrm>
                  <a:prstGeom prst="ellipse">
                    <a:avLst/>
                  </a:prstGeom>
                  <a:ln>
                    <a:solidFill>
                      <a:schemeClr val="tx2"/>
                    </a:solidFill>
                  </a:ln>
                </p:spPr>
                <p:txBody>
                  <a:bodyPr rtlCol="0" anchor="ctr"/>
                  <a:lstStyle/>
                  <a:p>
                    <a:pPr algn="ctr"/>
                    <a:endParaRPr lang="de-DE" dirty="0"/>
                  </a:p>
                </p:txBody>
              </p:sp>
              <p:sp>
                <p:nvSpPr>
                  <p:cNvPr id="93" name="Oval 92"/>
                  <p:cNvSpPr/>
                  <p:nvPr/>
                </p:nvSpPr>
                <p:spPr>
                  <a:xfrm>
                    <a:off x="1931670" y="1943100"/>
                    <a:ext cx="178846" cy="80010"/>
                  </a:xfrm>
                  <a:prstGeom prst="ellipse">
                    <a:avLst/>
                  </a:prstGeom>
                  <a:ln>
                    <a:solidFill>
                      <a:schemeClr val="tx2"/>
                    </a:solidFill>
                  </a:ln>
                </p:spPr>
                <p:txBody>
                  <a:bodyPr rtlCol="0" anchor="ctr"/>
                  <a:lstStyle/>
                  <a:p>
                    <a:pPr algn="ctr"/>
                    <a:endParaRPr lang="de-DE" dirty="0"/>
                  </a:p>
                </p:txBody>
              </p:sp>
              <p:sp>
                <p:nvSpPr>
                  <p:cNvPr id="94" name="Oval 93"/>
                  <p:cNvSpPr/>
                  <p:nvPr/>
                </p:nvSpPr>
                <p:spPr>
                  <a:xfrm>
                    <a:off x="1962150" y="1813660"/>
                    <a:ext cx="110490" cy="49430"/>
                  </a:xfrm>
                  <a:prstGeom prst="ellipse">
                    <a:avLst/>
                  </a:prstGeom>
                  <a:ln>
                    <a:solidFill>
                      <a:schemeClr val="tx2"/>
                    </a:solidFill>
                  </a:ln>
                </p:spPr>
                <p:txBody>
                  <a:bodyPr rtlCol="0" anchor="ctr"/>
                  <a:lstStyle/>
                  <a:p>
                    <a:pPr algn="ctr"/>
                    <a:endParaRPr lang="de-DE" dirty="0"/>
                  </a:p>
                </p:txBody>
              </p:sp>
            </p:grpSp>
          </p:grpSp>
          <p:grpSp>
            <p:nvGrpSpPr>
              <p:cNvPr id="96" name="Group 95"/>
              <p:cNvGrpSpPr/>
              <p:nvPr/>
            </p:nvGrpSpPr>
            <p:grpSpPr>
              <a:xfrm rot="5400000">
                <a:off x="1824989" y="1806041"/>
                <a:ext cx="289561" cy="1207670"/>
                <a:chOff x="1847849" y="1813660"/>
                <a:chExt cx="289561" cy="1207670"/>
              </a:xfrm>
            </p:grpSpPr>
            <p:grpSp>
              <p:nvGrpSpPr>
                <p:cNvPr id="97" name="Group 89"/>
                <p:cNvGrpSpPr/>
                <p:nvPr/>
              </p:nvGrpSpPr>
              <p:grpSpPr>
                <a:xfrm>
                  <a:off x="1847849" y="1813660"/>
                  <a:ext cx="289560" cy="407570"/>
                  <a:chOff x="1878330" y="1813660"/>
                  <a:chExt cx="289560" cy="407570"/>
                </a:xfrm>
              </p:grpSpPr>
              <p:sp>
                <p:nvSpPr>
                  <p:cNvPr id="102" name="Oval 101"/>
                  <p:cNvSpPr/>
                  <p:nvPr/>
                </p:nvSpPr>
                <p:spPr>
                  <a:xfrm>
                    <a:off x="1878330" y="2091690"/>
                    <a:ext cx="289560" cy="129540"/>
                  </a:xfrm>
                  <a:prstGeom prst="ellipse">
                    <a:avLst/>
                  </a:prstGeom>
                  <a:ln>
                    <a:solidFill>
                      <a:schemeClr val="tx2"/>
                    </a:solidFill>
                  </a:ln>
                </p:spPr>
                <p:txBody>
                  <a:bodyPr rtlCol="0" anchor="ctr"/>
                  <a:lstStyle/>
                  <a:p>
                    <a:pPr algn="ctr"/>
                    <a:endParaRPr lang="de-DE" dirty="0"/>
                  </a:p>
                </p:txBody>
              </p:sp>
              <p:sp>
                <p:nvSpPr>
                  <p:cNvPr id="103" name="Oval 102"/>
                  <p:cNvSpPr/>
                  <p:nvPr/>
                </p:nvSpPr>
                <p:spPr>
                  <a:xfrm>
                    <a:off x="1931670" y="1943100"/>
                    <a:ext cx="178846" cy="80010"/>
                  </a:xfrm>
                  <a:prstGeom prst="ellipse">
                    <a:avLst/>
                  </a:prstGeom>
                  <a:ln>
                    <a:solidFill>
                      <a:schemeClr val="tx2"/>
                    </a:solidFill>
                  </a:ln>
                </p:spPr>
                <p:txBody>
                  <a:bodyPr rtlCol="0" anchor="ctr"/>
                  <a:lstStyle/>
                  <a:p>
                    <a:pPr algn="ctr"/>
                    <a:endParaRPr lang="de-DE" dirty="0"/>
                  </a:p>
                </p:txBody>
              </p:sp>
              <p:sp>
                <p:nvSpPr>
                  <p:cNvPr id="104" name="Oval 103"/>
                  <p:cNvSpPr/>
                  <p:nvPr/>
                </p:nvSpPr>
                <p:spPr>
                  <a:xfrm>
                    <a:off x="1962150" y="1813660"/>
                    <a:ext cx="110490" cy="49430"/>
                  </a:xfrm>
                  <a:prstGeom prst="ellipse">
                    <a:avLst/>
                  </a:prstGeom>
                  <a:ln>
                    <a:solidFill>
                      <a:schemeClr val="tx2"/>
                    </a:solidFill>
                  </a:ln>
                </p:spPr>
                <p:txBody>
                  <a:bodyPr rtlCol="0" anchor="ctr"/>
                  <a:lstStyle/>
                  <a:p>
                    <a:pPr algn="ctr"/>
                    <a:endParaRPr lang="de-DE" dirty="0"/>
                  </a:p>
                </p:txBody>
              </p:sp>
            </p:grpSp>
            <p:grpSp>
              <p:nvGrpSpPr>
                <p:cNvPr id="98" name="Group 90"/>
                <p:cNvGrpSpPr/>
                <p:nvPr/>
              </p:nvGrpSpPr>
              <p:grpSpPr>
                <a:xfrm rot="10800000">
                  <a:off x="1847850" y="2613760"/>
                  <a:ext cx="289560" cy="407570"/>
                  <a:chOff x="1878330" y="1813660"/>
                  <a:chExt cx="289560" cy="407570"/>
                </a:xfrm>
              </p:grpSpPr>
              <p:sp>
                <p:nvSpPr>
                  <p:cNvPr id="99" name="Oval 98"/>
                  <p:cNvSpPr/>
                  <p:nvPr/>
                </p:nvSpPr>
                <p:spPr>
                  <a:xfrm>
                    <a:off x="1878330" y="2091690"/>
                    <a:ext cx="289560" cy="129540"/>
                  </a:xfrm>
                  <a:prstGeom prst="ellipse">
                    <a:avLst/>
                  </a:prstGeom>
                  <a:ln>
                    <a:solidFill>
                      <a:schemeClr val="tx2"/>
                    </a:solidFill>
                  </a:ln>
                </p:spPr>
                <p:txBody>
                  <a:bodyPr rtlCol="0" anchor="ctr"/>
                  <a:lstStyle/>
                  <a:p>
                    <a:pPr algn="ctr"/>
                    <a:endParaRPr lang="de-DE" dirty="0"/>
                  </a:p>
                </p:txBody>
              </p:sp>
              <p:sp>
                <p:nvSpPr>
                  <p:cNvPr id="100" name="Oval 99"/>
                  <p:cNvSpPr/>
                  <p:nvPr/>
                </p:nvSpPr>
                <p:spPr>
                  <a:xfrm>
                    <a:off x="1931670" y="1943100"/>
                    <a:ext cx="178846" cy="80010"/>
                  </a:xfrm>
                  <a:prstGeom prst="ellipse">
                    <a:avLst/>
                  </a:prstGeom>
                  <a:ln>
                    <a:solidFill>
                      <a:schemeClr val="tx2"/>
                    </a:solidFill>
                  </a:ln>
                </p:spPr>
                <p:txBody>
                  <a:bodyPr rtlCol="0" anchor="ctr"/>
                  <a:lstStyle/>
                  <a:p>
                    <a:pPr algn="ctr"/>
                    <a:endParaRPr lang="de-DE" dirty="0"/>
                  </a:p>
                </p:txBody>
              </p:sp>
              <p:sp>
                <p:nvSpPr>
                  <p:cNvPr id="101" name="Oval 100"/>
                  <p:cNvSpPr/>
                  <p:nvPr/>
                </p:nvSpPr>
                <p:spPr>
                  <a:xfrm>
                    <a:off x="1962150" y="1813660"/>
                    <a:ext cx="110490" cy="49430"/>
                  </a:xfrm>
                  <a:prstGeom prst="ellipse">
                    <a:avLst/>
                  </a:prstGeom>
                  <a:ln>
                    <a:solidFill>
                      <a:schemeClr val="tx2"/>
                    </a:solidFill>
                  </a:ln>
                </p:spPr>
                <p:txBody>
                  <a:bodyPr rtlCol="0" anchor="ctr"/>
                  <a:lstStyle/>
                  <a:p>
                    <a:pPr algn="ctr"/>
                    <a:endParaRPr lang="de-DE" dirty="0"/>
                  </a:p>
                </p:txBody>
              </p:sp>
            </p:grpSp>
          </p:grpSp>
          <p:sp>
            <p:nvSpPr>
              <p:cNvPr id="105" name="Rectangle 104"/>
              <p:cNvSpPr/>
              <p:nvPr/>
            </p:nvSpPr>
            <p:spPr>
              <a:xfrm>
                <a:off x="1211580" y="1668780"/>
                <a:ext cx="1524000" cy="1524000"/>
              </a:xfrm>
              <a:prstGeom prst="rect">
                <a:avLst/>
              </a:prstGeom>
              <a:ln>
                <a:solidFill>
                  <a:schemeClr val="tx2"/>
                </a:solidFill>
              </a:ln>
            </p:spPr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108" name="Rectangle 107"/>
            <p:cNvSpPr/>
            <p:nvPr/>
          </p:nvSpPr>
          <p:spPr>
            <a:xfrm>
              <a:off x="5274456" y="2728904"/>
              <a:ext cx="104896" cy="74044"/>
            </a:xfrm>
            <a:prstGeom prst="rect">
              <a:avLst/>
            </a:prstGeom>
            <a:noFill/>
            <a:ln>
              <a:solidFill>
                <a:schemeClr val="tx2"/>
              </a:solidFill>
            </a:ln>
            <a:scene3d>
              <a:camera prst="isometricOffAxis1Right"/>
              <a:lightRig rig="threePt" dir="t"/>
            </a:scene3d>
          </p:spPr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grpSp>
        <p:nvGrpSpPr>
          <p:cNvPr id="149" name="Group 148"/>
          <p:cNvGrpSpPr/>
          <p:nvPr/>
        </p:nvGrpSpPr>
        <p:grpSpPr>
          <a:xfrm>
            <a:off x="2154842" y="2357952"/>
            <a:ext cx="2263140" cy="2491740"/>
            <a:chOff x="6035040" y="1470660"/>
            <a:chExt cx="2263140" cy="2491740"/>
          </a:xfrm>
        </p:grpSpPr>
        <p:cxnSp>
          <p:nvCxnSpPr>
            <p:cNvPr id="145" name="Straight Connector 144"/>
            <p:cNvCxnSpPr/>
            <p:nvPr/>
          </p:nvCxnSpPr>
          <p:spPr bwMode="auto">
            <a:xfrm>
              <a:off x="6035040" y="1470660"/>
              <a:ext cx="2263140" cy="2491740"/>
            </a:xfrm>
            <a:prstGeom prst="line">
              <a:avLst/>
            </a:prstGeom>
            <a:noFill/>
            <a:ln w="12700" cap="rnd" cmpd="sng" algn="ctr">
              <a:solidFill>
                <a:schemeClr val="accent5"/>
              </a:solidFill>
              <a:prstDash val="lgDash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sp>
          <p:nvSpPr>
            <p:cNvPr id="136" name="Cube 135"/>
            <p:cNvSpPr/>
            <p:nvPr/>
          </p:nvSpPr>
          <p:spPr>
            <a:xfrm>
              <a:off x="6564491" y="2072640"/>
              <a:ext cx="91441" cy="106680"/>
            </a:xfrm>
            <a:prstGeom prst="cube">
              <a:avLst/>
            </a:prstGeom>
            <a:solidFill>
              <a:schemeClr val="accent5"/>
            </a:solidFill>
            <a:ln>
              <a:solidFill>
                <a:schemeClr val="tx2"/>
              </a:solidFill>
            </a:ln>
            <a:scene3d>
              <a:camera prst="orthographicFront">
                <a:rot lat="21599994" lon="21599989" rev="2099999"/>
              </a:camera>
              <a:lightRig rig="threePt" dir="t"/>
            </a:scene3d>
          </p:spPr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37" name="Cube 136"/>
            <p:cNvSpPr/>
            <p:nvPr/>
          </p:nvSpPr>
          <p:spPr>
            <a:xfrm>
              <a:off x="6790077" y="2339340"/>
              <a:ext cx="91441" cy="106680"/>
            </a:xfrm>
            <a:prstGeom prst="cube">
              <a:avLst/>
            </a:prstGeom>
            <a:solidFill>
              <a:schemeClr val="accent5"/>
            </a:solidFill>
            <a:ln>
              <a:solidFill>
                <a:schemeClr val="tx2"/>
              </a:solidFill>
            </a:ln>
            <a:scene3d>
              <a:camera prst="orthographicFront">
                <a:rot lat="0" lon="0" rev="20399999"/>
              </a:camera>
              <a:lightRig rig="threePt" dir="t"/>
            </a:scene3d>
          </p:spPr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8" name="Cube 137"/>
            <p:cNvSpPr/>
            <p:nvPr/>
          </p:nvSpPr>
          <p:spPr>
            <a:xfrm>
              <a:off x="7882942" y="3478000"/>
              <a:ext cx="91441" cy="106680"/>
            </a:xfrm>
            <a:prstGeom prst="cube">
              <a:avLst/>
            </a:prstGeom>
            <a:solidFill>
              <a:schemeClr val="accent5"/>
            </a:solidFill>
            <a:ln>
              <a:solidFill>
                <a:schemeClr val="tx2"/>
              </a:solidFill>
            </a:ln>
            <a:scene3d>
              <a:camera prst="orthographicFront">
                <a:rot lat="0" lon="0" rev="7800000"/>
              </a:camera>
              <a:lightRig rig="threePt" dir="t"/>
            </a:scene3d>
          </p:spPr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40" name="Cube 139"/>
            <p:cNvSpPr/>
            <p:nvPr/>
          </p:nvSpPr>
          <p:spPr>
            <a:xfrm>
              <a:off x="7256871" y="2797196"/>
              <a:ext cx="91441" cy="106680"/>
            </a:xfrm>
            <a:prstGeom prst="cube">
              <a:avLst/>
            </a:prstGeom>
            <a:solidFill>
              <a:schemeClr val="accent5"/>
            </a:solidFill>
            <a:ln>
              <a:solidFill>
                <a:schemeClr val="tx2"/>
              </a:solidFill>
            </a:ln>
            <a:scene3d>
              <a:camera prst="orthographicFront">
                <a:rot lat="0" lon="0" rev="18000000"/>
              </a:camera>
              <a:lightRig rig="threePt" dir="t"/>
            </a:scene3d>
          </p:spPr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1" name="Cube 140"/>
            <p:cNvSpPr/>
            <p:nvPr/>
          </p:nvSpPr>
          <p:spPr>
            <a:xfrm>
              <a:off x="7048499" y="2590800"/>
              <a:ext cx="91441" cy="106680"/>
            </a:xfrm>
            <a:prstGeom prst="cube">
              <a:avLst/>
            </a:prstGeom>
            <a:solidFill>
              <a:schemeClr val="accent5"/>
            </a:solidFill>
            <a:ln>
              <a:solidFill>
                <a:schemeClr val="tx2"/>
              </a:solidFill>
            </a:ln>
            <a:scene3d>
              <a:camera prst="orthographicFront">
                <a:rot lat="0" lon="0" rev="21299999"/>
              </a:camera>
              <a:lightRig rig="threePt" dir="t"/>
            </a:scene3d>
          </p:spPr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2" name="Cube 141"/>
            <p:cNvSpPr/>
            <p:nvPr/>
          </p:nvSpPr>
          <p:spPr>
            <a:xfrm>
              <a:off x="7475877" y="3074342"/>
              <a:ext cx="91441" cy="106680"/>
            </a:xfrm>
            <a:prstGeom prst="cube">
              <a:avLst/>
            </a:prstGeom>
            <a:solidFill>
              <a:schemeClr val="accent5"/>
            </a:solidFill>
            <a:ln>
              <a:solidFill>
                <a:schemeClr val="tx2"/>
              </a:solidFill>
            </a:ln>
            <a:scene3d>
              <a:camera prst="orthographicFront">
                <a:rot lat="0" lon="0" rev="19799999"/>
              </a:camera>
              <a:lightRig rig="threePt" dir="t"/>
            </a:scene3d>
          </p:spPr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3" name="Cube 142"/>
            <p:cNvSpPr/>
            <p:nvPr/>
          </p:nvSpPr>
          <p:spPr>
            <a:xfrm>
              <a:off x="7720099" y="3281394"/>
              <a:ext cx="91441" cy="106680"/>
            </a:xfrm>
            <a:prstGeom prst="cube">
              <a:avLst/>
            </a:prstGeom>
            <a:solidFill>
              <a:schemeClr val="accent5"/>
            </a:solidFill>
            <a:ln>
              <a:solidFill>
                <a:schemeClr val="tx2"/>
              </a:solidFill>
            </a:ln>
            <a:scene3d>
              <a:camera prst="orthographicFront">
                <a:rot lat="0" lon="0" rev="4800000"/>
              </a:camera>
              <a:lightRig rig="threePt" dir="t"/>
            </a:scene3d>
          </p:spPr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56" name="Can 155"/>
          <p:cNvSpPr/>
          <p:nvPr/>
        </p:nvSpPr>
        <p:spPr>
          <a:xfrm rot="5400000">
            <a:off x="5051050" y="3160592"/>
            <a:ext cx="114300" cy="266700"/>
          </a:xfrm>
          <a:prstGeom prst="can">
            <a:avLst>
              <a:gd name="adj" fmla="val 28226"/>
            </a:avLst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chemeClr val="tx2"/>
            </a:solidFill>
          </a:ln>
        </p:spPr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57" name="Straight Arrow Connector 156"/>
          <p:cNvCxnSpPr>
            <a:endCxn id="156" idx="3"/>
          </p:cNvCxnSpPr>
          <p:nvPr/>
        </p:nvCxnSpPr>
        <p:spPr bwMode="auto">
          <a:xfrm>
            <a:off x="4762500" y="3293942"/>
            <a:ext cx="212350" cy="0"/>
          </a:xfrm>
          <a:prstGeom prst="straightConnector1">
            <a:avLst/>
          </a:prstGeom>
          <a:noFill/>
          <a:ln w="12700" cap="flat" cmpd="sng" algn="ctr">
            <a:solidFill>
              <a:schemeClr val="bg2">
                <a:lumMod val="25000"/>
              </a:schemeClr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62" name="Straight Arrow Connector 161"/>
          <p:cNvCxnSpPr>
            <a:stCxn id="35" idx="3"/>
            <a:endCxn id="50" idx="1"/>
          </p:cNvCxnSpPr>
          <p:nvPr/>
        </p:nvCxnSpPr>
        <p:spPr bwMode="auto">
          <a:xfrm>
            <a:off x="1689101" y="3290921"/>
            <a:ext cx="139699" cy="0"/>
          </a:xfrm>
          <a:prstGeom prst="straightConnector1">
            <a:avLst/>
          </a:prstGeom>
          <a:noFill/>
          <a:ln w="12700" cap="flat" cmpd="sng" algn="ctr">
            <a:solidFill>
              <a:schemeClr val="bg2">
                <a:lumMod val="25000"/>
              </a:schemeClr>
            </a:solidFill>
            <a:prstDash val="solid"/>
            <a:round/>
            <a:headEnd type="none" w="med" len="med"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67" name="Straight Arrow Connector 166"/>
          <p:cNvCxnSpPr>
            <a:stCxn id="15" idx="3"/>
            <a:endCxn id="35" idx="1"/>
          </p:cNvCxnSpPr>
          <p:nvPr/>
        </p:nvCxnSpPr>
        <p:spPr bwMode="auto">
          <a:xfrm>
            <a:off x="904592" y="3290921"/>
            <a:ext cx="139699" cy="0"/>
          </a:xfrm>
          <a:prstGeom prst="straightConnector1">
            <a:avLst/>
          </a:prstGeom>
          <a:noFill/>
          <a:ln w="12700" cap="flat" cmpd="sng" algn="ctr">
            <a:solidFill>
              <a:schemeClr val="bg2">
                <a:lumMod val="25000"/>
              </a:schemeClr>
            </a:solidFill>
            <a:prstDash val="solid"/>
            <a:round/>
            <a:headEnd type="none" w="med" len="med"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71" name="Straight Connector 170"/>
          <p:cNvCxnSpPr/>
          <p:nvPr/>
        </p:nvCxnSpPr>
        <p:spPr bwMode="auto">
          <a:xfrm flipV="1">
            <a:off x="3044477" y="2537023"/>
            <a:ext cx="1305878" cy="745806"/>
          </a:xfrm>
          <a:prstGeom prst="line">
            <a:avLst/>
          </a:prstGeom>
          <a:noFill/>
          <a:ln w="6350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75" name="Straight Connector 174"/>
          <p:cNvCxnSpPr/>
          <p:nvPr/>
        </p:nvCxnSpPr>
        <p:spPr bwMode="auto">
          <a:xfrm>
            <a:off x="3047811" y="3289498"/>
            <a:ext cx="1278731" cy="688974"/>
          </a:xfrm>
          <a:prstGeom prst="line">
            <a:avLst/>
          </a:prstGeom>
          <a:noFill/>
          <a:ln w="6350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186" name="Rectangle 185"/>
          <p:cNvSpPr/>
          <p:nvPr/>
        </p:nvSpPr>
        <p:spPr>
          <a:xfrm>
            <a:off x="5323600" y="2041098"/>
            <a:ext cx="1620901" cy="1536069"/>
          </a:xfrm>
          <a:prstGeom prst="rect">
            <a:avLst/>
          </a:prstGeom>
          <a:solidFill>
            <a:srgbClr val="EBE7AD"/>
          </a:solidFill>
          <a:ln>
            <a:solidFill>
              <a:schemeClr val="tx2"/>
            </a:solidFill>
          </a:ln>
        </p:spPr>
        <p:txBody>
          <a:bodyPr rtlCol="0" anchor="ctr"/>
          <a:lstStyle/>
          <a:p>
            <a:pPr algn="ctr">
              <a:buNone/>
            </a:pPr>
            <a:r>
              <a:rPr lang="en-US" sz="1600" dirty="0" smtClean="0"/>
              <a:t>DAQ</a:t>
            </a:r>
          </a:p>
          <a:p>
            <a:pPr>
              <a:buNone/>
            </a:pPr>
            <a:r>
              <a:rPr lang="en-US" sz="1200" dirty="0" smtClean="0"/>
              <a:t>data readout</a:t>
            </a:r>
          </a:p>
          <a:p>
            <a:pPr>
              <a:buNone/>
            </a:pPr>
            <a:r>
              <a:rPr lang="en-US" sz="1200" dirty="0" smtClean="0"/>
              <a:t>online processing</a:t>
            </a:r>
          </a:p>
          <a:p>
            <a:pPr>
              <a:buNone/>
            </a:pPr>
            <a:r>
              <a:rPr lang="en-US" sz="1200" dirty="0" smtClean="0"/>
              <a:t>quality monitoring (vetoing)</a:t>
            </a:r>
          </a:p>
        </p:txBody>
      </p:sp>
      <p:sp>
        <p:nvSpPr>
          <p:cNvPr id="188" name="Rectangle 187"/>
          <p:cNvSpPr/>
          <p:nvPr/>
        </p:nvSpPr>
        <p:spPr>
          <a:xfrm>
            <a:off x="7219374" y="4741192"/>
            <a:ext cx="1582994" cy="1485900"/>
          </a:xfrm>
          <a:prstGeom prst="rect">
            <a:avLst/>
          </a:prstGeom>
          <a:solidFill>
            <a:srgbClr val="BE9283"/>
          </a:solidFill>
          <a:ln>
            <a:solidFill>
              <a:schemeClr val="tx2"/>
            </a:solidFill>
          </a:ln>
        </p:spPr>
        <p:txBody>
          <a:bodyPr rtlCol="0" anchor="ctr"/>
          <a:lstStyle/>
          <a:p>
            <a:pPr algn="ctr">
              <a:buNone/>
            </a:pPr>
            <a:r>
              <a:rPr lang="en-US" sz="1600" dirty="0" smtClean="0"/>
              <a:t>DA</a:t>
            </a:r>
          </a:p>
          <a:p>
            <a:pPr algn="ctr">
              <a:buNone/>
            </a:pPr>
            <a:r>
              <a:rPr lang="en-US" sz="1200" dirty="0" smtClean="0"/>
              <a:t>processing pipelines</a:t>
            </a:r>
          </a:p>
          <a:p>
            <a:pPr algn="ctr">
              <a:buNone/>
            </a:pPr>
            <a:r>
              <a:rPr lang="en-US" sz="1200" dirty="0" smtClean="0"/>
              <a:t>distributed and GPU computing</a:t>
            </a:r>
          </a:p>
          <a:p>
            <a:pPr algn="ctr">
              <a:buNone/>
            </a:pPr>
            <a:r>
              <a:rPr lang="en-US" sz="1200" dirty="0" smtClean="0"/>
              <a:t>specific algorithms (e.g. reconstruction)</a:t>
            </a:r>
          </a:p>
        </p:txBody>
      </p:sp>
      <p:sp>
        <p:nvSpPr>
          <p:cNvPr id="189" name="Rectangle 188"/>
          <p:cNvSpPr/>
          <p:nvPr/>
        </p:nvSpPr>
        <p:spPr>
          <a:xfrm>
            <a:off x="7176770" y="1256030"/>
            <a:ext cx="1623060" cy="1546659"/>
          </a:xfrm>
          <a:prstGeom prst="rect">
            <a:avLst/>
          </a:prstGeom>
          <a:solidFill>
            <a:srgbClr val="83BEA7"/>
          </a:solidFill>
          <a:ln>
            <a:solidFill>
              <a:schemeClr val="tx2"/>
            </a:solidFill>
          </a:ln>
        </p:spPr>
        <p:txBody>
          <a:bodyPr rtlCol="0" anchor="ctr"/>
          <a:lstStyle/>
          <a:p>
            <a:pPr algn="ctr">
              <a:buNone/>
            </a:pPr>
            <a:r>
              <a:rPr lang="en-US" sz="1600" dirty="0" smtClean="0"/>
              <a:t>Control</a:t>
            </a:r>
            <a:endParaRPr lang="en-US" sz="1200" dirty="0" smtClean="0"/>
          </a:p>
          <a:p>
            <a:pPr>
              <a:buNone/>
            </a:pPr>
            <a:r>
              <a:rPr lang="en-US" sz="1200" dirty="0" smtClean="0"/>
              <a:t>drive hardware and complex experiments</a:t>
            </a:r>
          </a:p>
          <a:p>
            <a:pPr>
              <a:buNone/>
            </a:pPr>
            <a:r>
              <a:rPr lang="en-US" sz="1200" dirty="0" smtClean="0"/>
              <a:t>monitor variables &amp; trigger alarms</a:t>
            </a:r>
          </a:p>
        </p:txBody>
      </p:sp>
      <p:sp>
        <p:nvSpPr>
          <p:cNvPr id="190" name="Rectangle 189"/>
          <p:cNvSpPr/>
          <p:nvPr/>
        </p:nvSpPr>
        <p:spPr>
          <a:xfrm>
            <a:off x="5306764" y="4214144"/>
            <a:ext cx="1653540" cy="1546860"/>
          </a:xfrm>
          <a:prstGeom prst="rect">
            <a:avLst/>
          </a:prstGeom>
          <a:solidFill>
            <a:srgbClr val="839BBE"/>
          </a:solidFill>
          <a:ln>
            <a:solidFill>
              <a:schemeClr val="tx2"/>
            </a:solidFill>
          </a:ln>
        </p:spPr>
        <p:txBody>
          <a:bodyPr rtlCol="0" anchor="ctr"/>
          <a:lstStyle/>
          <a:p>
            <a:pPr algn="ctr">
              <a:buNone/>
            </a:pPr>
            <a:r>
              <a:rPr lang="en-US" sz="1600" dirty="0" smtClean="0"/>
              <a:t>DM</a:t>
            </a:r>
          </a:p>
          <a:p>
            <a:pPr>
              <a:buNone/>
            </a:pPr>
            <a:r>
              <a:rPr lang="en-US" sz="1200" dirty="0" smtClean="0"/>
              <a:t>storage of experiment &amp; control data</a:t>
            </a:r>
          </a:p>
          <a:p>
            <a:pPr>
              <a:buNone/>
            </a:pPr>
            <a:r>
              <a:rPr lang="en-US" sz="1200" dirty="0" smtClean="0"/>
              <a:t>data access, authentication authorization etc.</a:t>
            </a:r>
          </a:p>
        </p:txBody>
      </p:sp>
      <p:cxnSp>
        <p:nvCxnSpPr>
          <p:cNvPr id="192" name="Shape 191"/>
          <p:cNvCxnSpPr>
            <a:stCxn id="108" idx="3"/>
            <a:endCxn id="186" idx="1"/>
          </p:cNvCxnSpPr>
          <p:nvPr/>
        </p:nvCxnSpPr>
        <p:spPr bwMode="auto">
          <a:xfrm flipV="1">
            <a:off x="4874814" y="2809133"/>
            <a:ext cx="448786" cy="66845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rgbClr val="839BBE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49" name="Group 48"/>
          <p:cNvGrpSpPr/>
          <p:nvPr/>
        </p:nvGrpSpPr>
        <p:grpSpPr>
          <a:xfrm rot="3638913">
            <a:off x="1918477" y="2346314"/>
            <a:ext cx="688228" cy="255214"/>
            <a:chOff x="2387239" y="1871328"/>
            <a:chExt cx="1343278" cy="380326"/>
          </a:xfrm>
          <a:solidFill>
            <a:schemeClr val="bg1"/>
          </a:solidFill>
          <a:scene3d>
            <a:camera prst="isometricRightUp">
              <a:rot lat="868651" lon="19830230" rev="238018"/>
            </a:camera>
            <a:lightRig rig="threePt" dir="t"/>
          </a:scene3d>
        </p:grpSpPr>
        <p:sp>
          <p:nvSpPr>
            <p:cNvPr id="40" name="Rectangle 39"/>
            <p:cNvSpPr/>
            <p:nvPr/>
          </p:nvSpPr>
          <p:spPr>
            <a:xfrm>
              <a:off x="2387239" y="1871328"/>
              <a:ext cx="1343278" cy="380326"/>
            </a:xfrm>
            <a:prstGeom prst="rect">
              <a:avLst/>
            </a:prstGeom>
            <a:grpFill/>
            <a:ln>
              <a:solidFill>
                <a:schemeClr val="tx2"/>
              </a:solidFill>
            </a:ln>
          </p:spPr>
          <p:txBody>
            <a:bodyPr rtlCol="0" anchor="ctr"/>
            <a:lstStyle/>
            <a:p>
              <a:pPr algn="ctr"/>
              <a:endParaRPr lang="de-DE" dirty="0"/>
            </a:p>
          </p:txBody>
        </p:sp>
        <p:cxnSp>
          <p:nvCxnSpPr>
            <p:cNvPr id="42" name="Straight Connector 41"/>
            <p:cNvCxnSpPr>
              <a:endCxn id="40" idx="3"/>
            </p:cNvCxnSpPr>
            <p:nvPr/>
          </p:nvCxnSpPr>
          <p:spPr bwMode="auto">
            <a:xfrm>
              <a:off x="2453640" y="1950720"/>
              <a:ext cx="1276877" cy="110771"/>
            </a:xfrm>
            <a:prstGeom prst="line">
              <a:avLst/>
            </a:prstGeom>
            <a:grpFill/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46" name="Straight Connector 45"/>
            <p:cNvCxnSpPr>
              <a:endCxn id="40" idx="3"/>
            </p:cNvCxnSpPr>
            <p:nvPr/>
          </p:nvCxnSpPr>
          <p:spPr bwMode="auto">
            <a:xfrm flipV="1">
              <a:off x="2468880" y="2061491"/>
              <a:ext cx="1261637" cy="102589"/>
            </a:xfrm>
            <a:prstGeom prst="line">
              <a:avLst/>
            </a:prstGeom>
            <a:grpFill/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cxnSp>
        <p:nvCxnSpPr>
          <p:cNvPr id="213" name="Straight Connector 212"/>
          <p:cNvCxnSpPr/>
          <p:nvPr/>
        </p:nvCxnSpPr>
        <p:spPr bwMode="auto">
          <a:xfrm flipV="1">
            <a:off x="1106346" y="1689100"/>
            <a:ext cx="0" cy="1452943"/>
          </a:xfrm>
          <a:prstGeom prst="line">
            <a:avLst/>
          </a:prstGeom>
          <a:noFill/>
          <a:ln w="12700" cap="flat" cmpd="sng" algn="ctr">
            <a:solidFill>
              <a:srgbClr val="83BEA7"/>
            </a:solidFill>
            <a:prstDash val="solid"/>
            <a:round/>
            <a:headEnd type="oval" w="sm" len="sm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17" name="Straight Connector 216"/>
          <p:cNvCxnSpPr/>
          <p:nvPr/>
        </p:nvCxnSpPr>
        <p:spPr bwMode="auto">
          <a:xfrm flipV="1">
            <a:off x="2166796" y="1690370"/>
            <a:ext cx="0" cy="476250"/>
          </a:xfrm>
          <a:prstGeom prst="line">
            <a:avLst/>
          </a:prstGeom>
          <a:noFill/>
          <a:ln w="12700" cap="flat" cmpd="sng" algn="ctr">
            <a:solidFill>
              <a:srgbClr val="83BEA7"/>
            </a:solidFill>
            <a:prstDash val="solid"/>
            <a:round/>
            <a:headEnd type="oval" w="sm" len="sm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75" name="Straight Connector 274"/>
          <p:cNvCxnSpPr>
            <a:stCxn id="186" idx="2"/>
            <a:endCxn id="190" idx="0"/>
          </p:cNvCxnSpPr>
          <p:nvPr/>
        </p:nvCxnSpPr>
        <p:spPr bwMode="auto">
          <a:xfrm flipH="1">
            <a:off x="6133534" y="3577167"/>
            <a:ext cx="517" cy="636977"/>
          </a:xfrm>
          <a:prstGeom prst="line">
            <a:avLst/>
          </a:prstGeom>
          <a:noFill/>
          <a:ln w="12700" cap="flat" cmpd="sng" algn="ctr">
            <a:solidFill>
              <a:srgbClr val="839BBE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78" name="Straight Connector 277"/>
          <p:cNvCxnSpPr>
            <a:stCxn id="190" idx="3"/>
            <a:endCxn id="188" idx="1"/>
          </p:cNvCxnSpPr>
          <p:nvPr/>
        </p:nvCxnSpPr>
        <p:spPr bwMode="auto">
          <a:xfrm>
            <a:off x="6960304" y="4987574"/>
            <a:ext cx="259070" cy="496568"/>
          </a:xfrm>
          <a:prstGeom prst="line">
            <a:avLst/>
          </a:prstGeom>
          <a:noFill/>
          <a:ln w="12700" cap="flat" cmpd="sng" algn="ctr">
            <a:solidFill>
              <a:srgbClr val="839BBE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291" name="Group 290"/>
          <p:cNvGrpSpPr/>
          <p:nvPr/>
        </p:nvGrpSpPr>
        <p:grpSpPr>
          <a:xfrm>
            <a:off x="7790497" y="3558540"/>
            <a:ext cx="835343" cy="502920"/>
            <a:chOff x="1062037" y="5280660"/>
            <a:chExt cx="835343" cy="502920"/>
          </a:xfrm>
        </p:grpSpPr>
        <p:pic>
          <p:nvPicPr>
            <p:cNvPr id="288" name="Picture 287" descr="user.png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94460" y="5280660"/>
              <a:ext cx="502920" cy="502920"/>
            </a:xfrm>
            <a:prstGeom prst="rect">
              <a:avLst/>
            </a:prstGeom>
          </p:spPr>
        </p:pic>
        <p:pic>
          <p:nvPicPr>
            <p:cNvPr id="290" name="Picture 289" descr="screen.jpg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62037" y="5311466"/>
              <a:ext cx="340043" cy="437824"/>
            </a:xfrm>
            <a:prstGeom prst="rect">
              <a:avLst/>
            </a:prstGeom>
          </p:spPr>
        </p:pic>
      </p:grpSp>
      <p:cxnSp>
        <p:nvCxnSpPr>
          <p:cNvPr id="293" name="Straight Arrow Connector 292"/>
          <p:cNvCxnSpPr/>
          <p:nvPr/>
        </p:nvCxnSpPr>
        <p:spPr bwMode="auto">
          <a:xfrm flipH="1">
            <a:off x="7437120" y="4160520"/>
            <a:ext cx="175260" cy="457200"/>
          </a:xfrm>
          <a:prstGeom prst="straightConnector1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triangl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97" name="TextBox 296"/>
          <p:cNvSpPr txBox="1"/>
          <p:nvPr/>
        </p:nvSpPr>
        <p:spPr>
          <a:xfrm>
            <a:off x="7528560" y="4198620"/>
            <a:ext cx="16992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100" i="1" dirty="0" smtClean="0"/>
              <a:t>setup computation &amp; show scientific results</a:t>
            </a:r>
            <a:endParaRPr lang="de-DE" sz="1100" i="1" dirty="0"/>
          </a:p>
        </p:txBody>
      </p:sp>
      <p:cxnSp>
        <p:nvCxnSpPr>
          <p:cNvPr id="299" name="Straight Arrow Connector 298"/>
          <p:cNvCxnSpPr/>
          <p:nvPr/>
        </p:nvCxnSpPr>
        <p:spPr bwMode="auto">
          <a:xfrm>
            <a:off x="7528560" y="3002280"/>
            <a:ext cx="144780" cy="419100"/>
          </a:xfrm>
          <a:prstGeom prst="straightConnector1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triangl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304" name="TextBox 303"/>
          <p:cNvSpPr txBox="1"/>
          <p:nvPr/>
        </p:nvSpPr>
        <p:spPr>
          <a:xfrm>
            <a:off x="7726680" y="2865120"/>
            <a:ext cx="122682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100" i="1" dirty="0" smtClean="0"/>
              <a:t>allow some control &amp; show hardware status</a:t>
            </a:r>
            <a:endParaRPr lang="de-DE" sz="1100" i="1" dirty="0"/>
          </a:p>
        </p:txBody>
      </p:sp>
      <p:cxnSp>
        <p:nvCxnSpPr>
          <p:cNvPr id="305" name="Straight Arrow Connector 304"/>
          <p:cNvCxnSpPr/>
          <p:nvPr/>
        </p:nvCxnSpPr>
        <p:spPr bwMode="auto">
          <a:xfrm>
            <a:off x="7040880" y="3474720"/>
            <a:ext cx="472440" cy="190500"/>
          </a:xfrm>
          <a:prstGeom prst="straightConnector1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309" name="TextBox 308"/>
          <p:cNvSpPr txBox="1"/>
          <p:nvPr/>
        </p:nvSpPr>
        <p:spPr>
          <a:xfrm>
            <a:off x="6477000" y="3718560"/>
            <a:ext cx="134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100" i="1" dirty="0" smtClean="0"/>
              <a:t>show online data whilst running</a:t>
            </a:r>
            <a:endParaRPr lang="de-DE" sz="1100" i="1" dirty="0"/>
          </a:p>
        </p:txBody>
      </p:sp>
      <p:sp>
        <p:nvSpPr>
          <p:cNvPr id="320" name="TextBox 319"/>
          <p:cNvSpPr txBox="1"/>
          <p:nvPr/>
        </p:nvSpPr>
        <p:spPr>
          <a:xfrm>
            <a:off x="297180" y="1150620"/>
            <a:ext cx="2156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i="1" dirty="0" smtClean="0"/>
              <a:t>A typical use case:</a:t>
            </a:r>
            <a:endParaRPr lang="de-DE" sz="1800" i="1" dirty="0"/>
          </a:p>
        </p:txBody>
      </p:sp>
      <p:sp>
        <p:nvSpPr>
          <p:cNvPr id="110" name="TextBox 109"/>
          <p:cNvSpPr txBox="1"/>
          <p:nvPr/>
        </p:nvSpPr>
        <p:spPr>
          <a:xfrm>
            <a:off x="150256" y="3424148"/>
            <a:ext cx="919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100" dirty="0" smtClean="0"/>
              <a:t>Accelerator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984671" y="3423691"/>
            <a:ext cx="919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100" dirty="0" err="1" smtClean="0"/>
              <a:t>Undulator</a:t>
            </a:r>
            <a:endParaRPr lang="en-US" sz="1100" dirty="0" smtClean="0"/>
          </a:p>
        </p:txBody>
      </p:sp>
      <p:sp>
        <p:nvSpPr>
          <p:cNvPr id="114" name="TextBox 113"/>
          <p:cNvSpPr txBox="1"/>
          <p:nvPr/>
        </p:nvSpPr>
        <p:spPr>
          <a:xfrm>
            <a:off x="1689737" y="3434995"/>
            <a:ext cx="12499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100" dirty="0" smtClean="0"/>
              <a:t>Beam Transport</a:t>
            </a:r>
          </a:p>
        </p:txBody>
      </p:sp>
      <p:sp>
        <p:nvSpPr>
          <p:cNvPr id="115" name="TextBox 114"/>
          <p:cNvSpPr txBox="1"/>
          <p:nvPr/>
        </p:nvSpPr>
        <p:spPr>
          <a:xfrm rot="3147605">
            <a:off x="1971485" y="2282229"/>
            <a:ext cx="12499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100" dirty="0" smtClean="0"/>
              <a:t>Sample Injector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1500708" y="4550440"/>
            <a:ext cx="1163423" cy="1092080"/>
            <a:chOff x="250521" y="4456378"/>
            <a:chExt cx="1291517" cy="1212320"/>
          </a:xfrm>
        </p:grpSpPr>
        <p:pic>
          <p:nvPicPr>
            <p:cNvPr id="116" name="Picture 115" descr="justPuzzle.jpg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290533" y="4456378"/>
              <a:ext cx="1179327" cy="1185534"/>
            </a:xfrm>
            <a:prstGeom prst="rect">
              <a:avLst/>
            </a:prstGeom>
          </p:spPr>
        </p:pic>
        <p:sp>
          <p:nvSpPr>
            <p:cNvPr id="117" name="TextBox 116"/>
            <p:cNvSpPr txBox="1"/>
            <p:nvPr/>
          </p:nvSpPr>
          <p:spPr>
            <a:xfrm>
              <a:off x="275027" y="5367295"/>
              <a:ext cx="38410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buNone/>
              </a:pPr>
              <a:r>
                <a:rPr lang="en-US" sz="1000" b="1" dirty="0" smtClean="0">
                  <a:solidFill>
                    <a:schemeClr val="bg2">
                      <a:lumMod val="50000"/>
                    </a:schemeClr>
                  </a:solidFill>
                </a:rPr>
                <a:t>DM</a:t>
              </a:r>
              <a:endParaRPr lang="de-DE" sz="1000" b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1136708" y="5395368"/>
              <a:ext cx="405330" cy="27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buNone/>
              </a:pPr>
              <a:r>
                <a:rPr lang="en-US" sz="1000" b="1" dirty="0" smtClean="0">
                  <a:solidFill>
                    <a:schemeClr val="bg2">
                      <a:lumMod val="50000"/>
                    </a:schemeClr>
                  </a:solidFill>
                </a:rPr>
                <a:t>DA</a:t>
              </a:r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841138" y="4473958"/>
              <a:ext cx="64052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buNone/>
              </a:pPr>
              <a:r>
                <a:rPr lang="en-US" sz="1000" b="1" dirty="0" smtClean="0">
                  <a:solidFill>
                    <a:schemeClr val="bg2">
                      <a:lumMod val="50000"/>
                    </a:schemeClr>
                  </a:solidFill>
                </a:rPr>
                <a:t>Control</a:t>
              </a:r>
            </a:p>
          </p:txBody>
        </p:sp>
        <p:sp>
          <p:nvSpPr>
            <p:cNvPr id="120" name="TextBox 119"/>
            <p:cNvSpPr txBox="1"/>
            <p:nvPr/>
          </p:nvSpPr>
          <p:spPr>
            <a:xfrm>
              <a:off x="250521" y="4476685"/>
              <a:ext cx="46963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000" b="1" dirty="0" smtClean="0">
                  <a:solidFill>
                    <a:schemeClr val="bg2">
                      <a:lumMod val="50000"/>
                    </a:schemeClr>
                  </a:solidFill>
                </a:rPr>
                <a:t>DAQ</a:t>
              </a: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502041" y="5620441"/>
            <a:ext cx="33712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dirty="0" smtClean="0"/>
              <a:t>Tight integration of applications</a:t>
            </a:r>
            <a:endParaRPr lang="en-US" sz="1800" dirty="0"/>
          </a:p>
        </p:txBody>
      </p:sp>
      <p:cxnSp>
        <p:nvCxnSpPr>
          <p:cNvPr id="124" name="Straight Connector 123"/>
          <p:cNvCxnSpPr/>
          <p:nvPr/>
        </p:nvCxnSpPr>
        <p:spPr bwMode="auto">
          <a:xfrm flipH="1" flipV="1">
            <a:off x="4093442" y="1681095"/>
            <a:ext cx="7498" cy="692743"/>
          </a:xfrm>
          <a:prstGeom prst="line">
            <a:avLst/>
          </a:prstGeom>
          <a:noFill/>
          <a:ln w="12700" cap="flat" cmpd="sng" algn="ctr">
            <a:solidFill>
              <a:srgbClr val="83BEA7"/>
            </a:solidFill>
            <a:prstDash val="solid"/>
            <a:round/>
            <a:headEnd type="oval" w="sm" len="sm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21" name="Straight Connector 120"/>
          <p:cNvCxnSpPr/>
          <p:nvPr/>
        </p:nvCxnSpPr>
        <p:spPr bwMode="auto">
          <a:xfrm flipH="1">
            <a:off x="1097343" y="1683367"/>
            <a:ext cx="6041543" cy="0"/>
          </a:xfrm>
          <a:prstGeom prst="line">
            <a:avLst/>
          </a:prstGeom>
          <a:noFill/>
          <a:ln w="12700" cap="flat" cmpd="sng" algn="ctr">
            <a:solidFill>
              <a:srgbClr val="83BEA7"/>
            </a:solidFill>
            <a:prstDash val="solid"/>
            <a:round/>
            <a:headEnd type="oval" w="sm" len="sm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2797512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vision – From a data perspective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D965F78-A73E-4BA1-9BCC-577F55430C22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Burkhard Heisen (CAS Group)</a:t>
            </a:r>
            <a:endParaRPr lang="en-GB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7866084" y="6236635"/>
            <a:ext cx="133362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000" i="1" dirty="0" smtClean="0"/>
              <a:t>Courtesy of S. </a:t>
            </a:r>
            <a:r>
              <a:rPr lang="en-US" sz="1000" i="1" dirty="0" err="1" smtClean="0"/>
              <a:t>Hauf</a:t>
            </a:r>
            <a:endParaRPr lang="en-US" sz="1000" i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949" y="1056206"/>
            <a:ext cx="8096742" cy="5392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7575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Karabo is a “device” based system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D965F78-A73E-4BA1-9BCC-577F55430C22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Burkhard Heisen (CAS Group)</a:t>
            </a:r>
            <a:endParaRPr lang="en-GB" dirty="0" smtClean="0"/>
          </a:p>
        </p:txBody>
      </p:sp>
      <p:grpSp>
        <p:nvGrpSpPr>
          <p:cNvPr id="17" name="Group 16"/>
          <p:cNvGrpSpPr/>
          <p:nvPr/>
        </p:nvGrpSpPr>
        <p:grpSpPr>
          <a:xfrm>
            <a:off x="5479135" y="1193726"/>
            <a:ext cx="1447800" cy="2340902"/>
            <a:chOff x="558800" y="1238284"/>
            <a:chExt cx="1447800" cy="2340902"/>
          </a:xfrm>
        </p:grpSpPr>
        <p:grpSp>
          <p:nvGrpSpPr>
            <p:cNvPr id="18" name="Group 17"/>
            <p:cNvGrpSpPr>
              <a:grpSpLocks noChangeAspect="1"/>
            </p:cNvGrpSpPr>
            <p:nvPr/>
          </p:nvGrpSpPr>
          <p:grpSpPr>
            <a:xfrm>
              <a:off x="773175" y="1238284"/>
              <a:ext cx="1171188" cy="1836329"/>
              <a:chOff x="2868674" y="1581185"/>
              <a:chExt cx="900914" cy="1412517"/>
            </a:xfrm>
          </p:grpSpPr>
          <p:sp>
            <p:nvSpPr>
              <p:cNvPr id="20" name="Rounded Rectangle 19"/>
              <p:cNvSpPr/>
              <p:nvPr/>
            </p:nvSpPr>
            <p:spPr bwMode="auto">
              <a:xfrm>
                <a:off x="3429722" y="1581185"/>
                <a:ext cx="339866" cy="339866"/>
              </a:xfrm>
              <a:prstGeom prst="roundRect">
                <a:avLst/>
              </a:prstGeom>
              <a:solidFill>
                <a:srgbClr val="83BEA7"/>
              </a:solidFill>
              <a:ln w="9525" cap="flat" cmpd="sng" algn="ctr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vert="horz" wrap="square" lIns="270000" tIns="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298450" marR="0" indent="-29845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80000"/>
                  <a:buFont typeface="Wingdings" pitchFamily="2" charset="2"/>
                  <a:buChar char="n"/>
                  <a:tabLst/>
                </a:pPr>
                <a:endParaRPr kumimoji="0" lang="de-DE" sz="2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  <a:ea typeface="ＭＳ Ｐゴシック" pitchFamily="112" charset="-128"/>
                </a:endParaRPr>
              </a:p>
            </p:txBody>
          </p:sp>
          <p:sp>
            <p:nvSpPr>
              <p:cNvPr id="21" name="Oval 20"/>
              <p:cNvSpPr/>
              <p:nvPr/>
            </p:nvSpPr>
            <p:spPr bwMode="auto">
              <a:xfrm>
                <a:off x="2868674" y="1627039"/>
                <a:ext cx="784927" cy="784927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vert="horz" wrap="none" lIns="0" tIns="0" rIns="0" bIns="0" numCol="1" rtlCol="0" anchor="ctr" anchorCtr="0" compatLnSpc="1">
                <a:prstTxWarp prst="textNoShape">
                  <a:avLst/>
                </a:prstTxWarp>
                <a:normAutofit/>
              </a:bodyPr>
              <a:lstStyle/>
              <a:p>
                <a:pPr marL="298450" marR="0" indent="-29845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80000"/>
                  <a:buNone/>
                  <a:tabLst/>
                </a:pPr>
                <a:r>
                  <a: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</a:rPr>
                  <a:t>Equipment</a:t>
                </a:r>
                <a:r>
                  <a:rPr kumimoji="0" lang="en-US" sz="1200" b="0" i="0" u="none" strike="noStrike" cap="none" normalizeH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</a:rPr>
                  <a:t> </a:t>
                </a:r>
              </a:p>
              <a:p>
                <a:pPr marL="298450" marR="0" indent="-29845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80000"/>
                  <a:buNone/>
                  <a:tabLst/>
                </a:pPr>
                <a:r>
                  <a:rPr kumimoji="0" lang="en-US" sz="1200" b="0" i="0" u="none" strike="noStrike" cap="none" normalizeH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</a:rPr>
                  <a:t>Control</a:t>
                </a:r>
                <a:endPara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endParaRPr>
              </a:p>
            </p:txBody>
          </p:sp>
          <p:pic>
            <p:nvPicPr>
              <p:cNvPr id="22" name="Picture 21"/>
              <p:cNvPicPr>
                <a:picLocks noChangeAspect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049007" y="2580530"/>
                <a:ext cx="413172" cy="413172"/>
              </a:xfrm>
              <a:prstGeom prst="rect">
                <a:avLst/>
              </a:prstGeom>
            </p:spPr>
          </p:pic>
          <p:cxnSp>
            <p:nvCxnSpPr>
              <p:cNvPr id="23" name="Straight Connector 22"/>
              <p:cNvCxnSpPr>
                <a:stCxn id="21" idx="4"/>
                <a:endCxn id="22" idx="0"/>
              </p:cNvCxnSpPr>
              <p:nvPr/>
            </p:nvCxnSpPr>
            <p:spPr bwMode="auto">
              <a:xfrm flipH="1">
                <a:off x="3255593" y="2411966"/>
                <a:ext cx="5545" cy="168564"/>
              </a:xfrm>
              <a:prstGeom prst="line">
                <a:avLst/>
              </a:prstGeom>
              <a:noFill/>
              <a:ln w="381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19" name="TextBox 18"/>
            <p:cNvSpPr txBox="1"/>
            <p:nvPr/>
          </p:nvSpPr>
          <p:spPr>
            <a:xfrm>
              <a:off x="558800" y="3117521"/>
              <a:ext cx="14478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600"/>
                </a:spcBef>
                <a:buClr>
                  <a:schemeClr val="accent2"/>
                </a:buClr>
                <a:buSzPct val="80000"/>
                <a:buNone/>
              </a:pPr>
              <a:r>
                <a:rPr lang="en-US" sz="1200" dirty="0" smtClean="0">
                  <a:solidFill>
                    <a:srgbClr val="000000"/>
                  </a:solidFill>
                </a:rPr>
                <a:t>e.g. motor, pump, valve, sensor</a:t>
              </a: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45096" y="1547487"/>
            <a:ext cx="1878213" cy="2189469"/>
            <a:chOff x="2351287" y="1224430"/>
            <a:chExt cx="1878213" cy="2189469"/>
          </a:xfrm>
        </p:grpSpPr>
        <p:grpSp>
          <p:nvGrpSpPr>
            <p:cNvPr id="25" name="Group 24"/>
            <p:cNvGrpSpPr/>
            <p:nvPr/>
          </p:nvGrpSpPr>
          <p:grpSpPr>
            <a:xfrm>
              <a:off x="2671946" y="1224430"/>
              <a:ext cx="1557554" cy="1897769"/>
              <a:chOff x="2671946" y="1224430"/>
              <a:chExt cx="1557554" cy="1897769"/>
            </a:xfrm>
          </p:grpSpPr>
          <p:grpSp>
            <p:nvGrpSpPr>
              <p:cNvPr id="27" name="Group 33"/>
              <p:cNvGrpSpPr/>
              <p:nvPr/>
            </p:nvGrpSpPr>
            <p:grpSpPr>
              <a:xfrm>
                <a:off x="2671946" y="1224430"/>
                <a:ext cx="1200970" cy="1102847"/>
                <a:chOff x="4036578" y="2031101"/>
                <a:chExt cx="923840" cy="848315"/>
              </a:xfrm>
            </p:grpSpPr>
            <p:sp>
              <p:nvSpPr>
                <p:cNvPr id="36" name="Isosceles Triangle 35"/>
                <p:cNvSpPr/>
                <p:nvPr/>
              </p:nvSpPr>
              <p:spPr bwMode="auto">
                <a:xfrm>
                  <a:off x="4556788" y="2031101"/>
                  <a:ext cx="403630" cy="347957"/>
                </a:xfrm>
                <a:prstGeom prst="triangle">
                  <a:avLst/>
                </a:prstGeom>
                <a:solidFill>
                  <a:srgbClr val="EBE7AD"/>
                </a:solidFill>
                <a:ln w="9525" cap="flat" cmpd="sng" algn="ctr">
                  <a:solidFill>
                    <a:schemeClr val="tx2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vert="horz" wrap="none" lIns="270000" tIns="0" rIns="91440" bIns="45720" numCol="1" rtlCol="0" anchor="ctr" anchorCtr="0" compatLnSpc="1">
                  <a:prstTxWarp prst="textNoShape">
                    <a:avLst/>
                  </a:prstTxWarp>
                  <a:normAutofit fontScale="70000" lnSpcReduction="20000"/>
                </a:bodyPr>
                <a:lstStyle/>
                <a:p>
                  <a:pPr marL="298450" marR="0" indent="-298450" algn="l" defTabSz="914400" rtl="0" eaLnBrk="1" fontAlgn="base" latinLnBrk="0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2"/>
                    </a:buClr>
                    <a:buSzPct val="80000"/>
                    <a:buFont typeface="Wingdings" pitchFamily="2" charset="2"/>
                    <a:buChar char="n"/>
                    <a:tabLst/>
                  </a:pPr>
                  <a:endParaRPr kumimoji="0" lang="de-DE" sz="2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charset="0"/>
                    <a:ea typeface="ＭＳ Ｐゴシック" pitchFamily="112" charset="-128"/>
                  </a:endParaRPr>
                </a:p>
              </p:txBody>
            </p:sp>
            <p:sp>
              <p:nvSpPr>
                <p:cNvPr id="37" name="Oval 36"/>
                <p:cNvSpPr/>
                <p:nvPr/>
              </p:nvSpPr>
              <p:spPr bwMode="auto">
                <a:xfrm>
                  <a:off x="4036578" y="2094489"/>
                  <a:ext cx="784927" cy="784927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2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vert="horz" wrap="none" lIns="36000" tIns="0" rIns="0" bIns="0" numCol="1" rtlCol="0" anchor="ctr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pPr marL="298450" marR="0" indent="-298450" algn="ctr" defTabSz="914400" rtl="0" eaLnBrk="1" fontAlgn="base" latinLnBrk="0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2"/>
                    </a:buClr>
                    <a:buSzPct val="80000"/>
                    <a:buNone/>
                    <a:tabLst/>
                  </a:pPr>
                  <a:r>
                    <a:rPr lang="en-US" sz="1200" dirty="0" smtClean="0">
                      <a:solidFill>
                        <a:srgbClr val="000000"/>
                      </a:solidFill>
                    </a:rPr>
                    <a:t>DAQ</a:t>
                  </a:r>
                </a:p>
                <a:p>
                  <a:pPr marL="298450" marR="0" indent="-298450" algn="ctr" defTabSz="914400" rtl="0" eaLnBrk="1" fontAlgn="base" latinLnBrk="0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2"/>
                    </a:buClr>
                    <a:buSzPct val="80000"/>
                    <a:buNone/>
                    <a:tabLst/>
                  </a:pPr>
                  <a:r>
                    <a:rPr lang="en-US" sz="1200" dirty="0" smtClean="0">
                      <a:solidFill>
                        <a:srgbClr val="000000"/>
                      </a:solidFill>
                    </a:rPr>
                    <a:t>Equipment</a:t>
                  </a:r>
                </a:p>
              </p:txBody>
            </p:sp>
          </p:grpSp>
          <p:pic>
            <p:nvPicPr>
              <p:cNvPr id="28" name="Picture 27"/>
              <p:cNvPicPr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b="-1"/>
              <a:stretch/>
            </p:blipFill>
            <p:spPr>
              <a:xfrm>
                <a:off x="2934078" y="2548040"/>
                <a:ext cx="486325" cy="574159"/>
              </a:xfrm>
              <a:prstGeom prst="rect">
                <a:avLst/>
              </a:prstGeom>
            </p:spPr>
          </p:pic>
          <p:grpSp>
            <p:nvGrpSpPr>
              <p:cNvPr id="29" name="Group 129"/>
              <p:cNvGrpSpPr>
                <a:grpSpLocks noChangeAspect="1"/>
              </p:cNvGrpSpPr>
              <p:nvPr/>
            </p:nvGrpSpPr>
            <p:grpSpPr>
              <a:xfrm>
                <a:off x="3704724" y="1736435"/>
                <a:ext cx="524776" cy="191691"/>
                <a:chOff x="1722064" y="2499496"/>
                <a:chExt cx="527688" cy="192744"/>
              </a:xfrm>
            </p:grpSpPr>
            <p:grpSp>
              <p:nvGrpSpPr>
                <p:cNvPr id="31" name="Group 120"/>
                <p:cNvGrpSpPr/>
                <p:nvPr/>
              </p:nvGrpSpPr>
              <p:grpSpPr>
                <a:xfrm>
                  <a:off x="2013911" y="2499496"/>
                  <a:ext cx="235841" cy="192744"/>
                  <a:chOff x="4485111" y="4313055"/>
                  <a:chExt cx="235841" cy="192744"/>
                </a:xfrm>
              </p:grpSpPr>
              <p:sp>
                <p:nvSpPr>
                  <p:cNvPr id="33" name="Rectangle 32"/>
                  <p:cNvSpPr/>
                  <p:nvPr/>
                </p:nvSpPr>
                <p:spPr>
                  <a:xfrm>
                    <a:off x="4485111" y="4313055"/>
                    <a:ext cx="135441" cy="192744"/>
                  </a:xfrm>
                  <a:prstGeom prst="rect">
                    <a:avLst/>
                  </a:prstGeom>
                  <a:solidFill>
                    <a:srgbClr val="ECE7AE"/>
                  </a:solidFill>
                  <a:ln>
                    <a:solidFill>
                      <a:schemeClr val="tx2"/>
                    </a:solidFill>
                  </a:ln>
                </p:spPr>
                <p:txBody>
                  <a:bodyPr wrap="none" rtlCol="0" anchor="ctr" anchorCtr="0">
                    <a:normAutofit fontScale="40000" lnSpcReduction="20000"/>
                  </a:bodyPr>
                  <a:lstStyle/>
                  <a:p>
                    <a:pPr algn="ctr"/>
                    <a:endParaRPr lang="de-DE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34" name="Rectangle 33"/>
                  <p:cNvSpPr/>
                  <p:nvPr/>
                </p:nvSpPr>
                <p:spPr>
                  <a:xfrm>
                    <a:off x="4622425" y="4354818"/>
                    <a:ext cx="98527" cy="36000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2"/>
                    </a:solidFill>
                  </a:ln>
                </p:spPr>
                <p:txBody>
                  <a:bodyPr wrap="none" rtlCol="0" anchor="ctr" anchorCtr="0">
                    <a:normAutofit fontScale="25000" lnSpcReduction="20000"/>
                  </a:bodyPr>
                  <a:lstStyle/>
                  <a:p>
                    <a:pPr algn="ctr"/>
                    <a:endParaRPr lang="de-DE" dirty="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35" name="Rectangle 34"/>
                  <p:cNvSpPr/>
                  <p:nvPr/>
                </p:nvSpPr>
                <p:spPr>
                  <a:xfrm>
                    <a:off x="4622425" y="4421017"/>
                    <a:ext cx="98527" cy="36000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2"/>
                    </a:solidFill>
                  </a:ln>
                </p:spPr>
                <p:txBody>
                  <a:bodyPr wrap="none" rtlCol="0" anchor="ctr" anchorCtr="0">
                    <a:normAutofit fontScale="25000" lnSpcReduction="20000"/>
                  </a:bodyPr>
                  <a:lstStyle/>
                  <a:p>
                    <a:pPr algn="ctr"/>
                    <a:endParaRPr lang="de-DE">
                      <a:solidFill>
                        <a:srgbClr val="000000"/>
                      </a:solidFill>
                    </a:endParaRPr>
                  </a:p>
                </p:txBody>
              </p:sp>
            </p:grpSp>
            <p:sp>
              <p:nvSpPr>
                <p:cNvPr id="32" name="Rectangle 31"/>
                <p:cNvSpPr/>
                <p:nvPr/>
              </p:nvSpPr>
              <p:spPr>
                <a:xfrm>
                  <a:off x="1722064" y="2580586"/>
                  <a:ext cx="288000" cy="28800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solidFill>
                    <a:schemeClr val="tx2"/>
                  </a:solidFill>
                </a:ln>
              </p:spPr>
              <p:txBody>
                <a:bodyPr wrap="none" rtlCol="0" anchor="ctr" anchorCtr="0">
                  <a:normAutofit fontScale="25000" lnSpcReduction="20000"/>
                </a:bodyPr>
                <a:lstStyle/>
                <a:p>
                  <a:pPr algn="ctr"/>
                  <a:endParaRPr lang="de-DE">
                    <a:solidFill>
                      <a:srgbClr val="000000"/>
                    </a:solidFill>
                  </a:endParaRPr>
                </a:p>
              </p:txBody>
            </p:sp>
          </p:grpSp>
          <p:cxnSp>
            <p:nvCxnSpPr>
              <p:cNvPr id="30" name="Straight Connector 29"/>
              <p:cNvCxnSpPr>
                <a:stCxn id="37" idx="4"/>
                <a:endCxn id="28" idx="0"/>
              </p:cNvCxnSpPr>
              <p:nvPr/>
            </p:nvCxnSpPr>
            <p:spPr bwMode="auto">
              <a:xfrm flipH="1">
                <a:off x="3177242" y="2327277"/>
                <a:ext cx="4898" cy="220763"/>
              </a:xfrm>
              <a:prstGeom prst="line">
                <a:avLst/>
              </a:prstGeom>
              <a:noFill/>
              <a:ln w="381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26" name="TextBox 25"/>
            <p:cNvSpPr txBox="1"/>
            <p:nvPr/>
          </p:nvSpPr>
          <p:spPr>
            <a:xfrm>
              <a:off x="2351287" y="3136900"/>
              <a:ext cx="182664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600"/>
                </a:spcBef>
                <a:buClr>
                  <a:schemeClr val="accent2"/>
                </a:buClr>
                <a:buSzPct val="80000"/>
                <a:buNone/>
              </a:pPr>
              <a:r>
                <a:rPr lang="en-US" sz="1200" dirty="0" smtClean="0">
                  <a:solidFill>
                    <a:srgbClr val="000000"/>
                  </a:solidFill>
                </a:rPr>
                <a:t>e.g. commercial camera</a:t>
              </a: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805184" y="1937717"/>
            <a:ext cx="2171700" cy="2446880"/>
            <a:chOff x="6457528" y="1135645"/>
            <a:chExt cx="2171700" cy="2446880"/>
          </a:xfrm>
        </p:grpSpPr>
        <p:grpSp>
          <p:nvGrpSpPr>
            <p:cNvPr id="39" name="Group 38"/>
            <p:cNvGrpSpPr>
              <a:grpSpLocks noChangeAspect="1"/>
            </p:cNvGrpSpPr>
            <p:nvPr/>
          </p:nvGrpSpPr>
          <p:grpSpPr>
            <a:xfrm>
              <a:off x="7026760" y="1135645"/>
              <a:ext cx="1209668" cy="1903879"/>
              <a:chOff x="5560333" y="3932985"/>
              <a:chExt cx="930453" cy="1464515"/>
            </a:xfrm>
          </p:grpSpPr>
          <p:grpSp>
            <p:nvGrpSpPr>
              <p:cNvPr id="41" name="Group 40"/>
              <p:cNvGrpSpPr/>
              <p:nvPr/>
            </p:nvGrpSpPr>
            <p:grpSpPr>
              <a:xfrm>
                <a:off x="5560333" y="3932985"/>
                <a:ext cx="930453" cy="917890"/>
                <a:chOff x="3912323" y="4819317"/>
                <a:chExt cx="930453" cy="917890"/>
              </a:xfrm>
            </p:grpSpPr>
            <p:sp>
              <p:nvSpPr>
                <p:cNvPr id="44" name="Diamond 43"/>
                <p:cNvSpPr/>
                <p:nvPr/>
              </p:nvSpPr>
              <p:spPr>
                <a:xfrm>
                  <a:off x="4379860" y="4819317"/>
                  <a:ext cx="462916" cy="462916"/>
                </a:xfrm>
                <a:prstGeom prst="diamond">
                  <a:avLst/>
                </a:prstGeom>
                <a:solidFill>
                  <a:schemeClr val="accent5">
                    <a:alpha val="63000"/>
                  </a:schemeClr>
                </a:solidFill>
                <a:ln>
                  <a:solidFill>
                    <a:schemeClr val="tx2"/>
                  </a:solidFill>
                </a:ln>
              </p:spPr>
              <p:txBody>
                <a:bodyPr wrap="none" rtlCol="0" anchor="ctr" anchorCtr="0">
                  <a:normAutofit fontScale="85000" lnSpcReduction="20000"/>
                </a:bodyPr>
                <a:lstStyle/>
                <a:p>
                  <a:pPr algn="ctr"/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5" name="Oval 44"/>
                <p:cNvSpPr/>
                <p:nvPr/>
              </p:nvSpPr>
              <p:spPr bwMode="auto">
                <a:xfrm>
                  <a:off x="3912323" y="4922685"/>
                  <a:ext cx="814522" cy="814522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2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vert="horz" wrap="none" lIns="36000" tIns="0" rIns="0" bIns="0" numCol="1" rtlCol="0" anchor="ctr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pPr marL="298450" marR="0" indent="-298450" algn="ctr" defTabSz="914400" rtl="0" eaLnBrk="1" fontAlgn="base" latinLnBrk="0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2"/>
                    </a:buClr>
                    <a:buSzPct val="80000"/>
                    <a:buNone/>
                    <a:tabLst/>
                  </a:pPr>
                  <a:r>
                    <a:rPr lang="en-US" sz="1200" dirty="0" smtClean="0">
                      <a:solidFill>
                        <a:srgbClr val="000000"/>
                      </a:solidFill>
                    </a:rPr>
                    <a:t>Service </a:t>
                  </a:r>
                </a:p>
                <a:p>
                  <a:pPr marL="298450" marR="0" indent="-298450" algn="ctr" defTabSz="914400" rtl="0" eaLnBrk="1" fontAlgn="base" latinLnBrk="0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2"/>
                    </a:buClr>
                    <a:buSzPct val="80000"/>
                    <a:buNone/>
                    <a:tabLst/>
                  </a:pPr>
                  <a:r>
                    <a:rPr lang="en-US" sz="1200" dirty="0" smtClean="0">
                      <a:solidFill>
                        <a:srgbClr val="000000"/>
                      </a:solidFill>
                    </a:rPr>
                    <a:t>Device</a:t>
                  </a:r>
                  <a:endPara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</a:endParaRPr>
                </a:p>
              </p:txBody>
            </p:sp>
          </p:grpSp>
          <p:cxnSp>
            <p:nvCxnSpPr>
              <p:cNvPr id="42" name="Straight Connector 41"/>
              <p:cNvCxnSpPr>
                <a:stCxn id="45" idx="4"/>
              </p:cNvCxnSpPr>
              <p:nvPr/>
            </p:nvCxnSpPr>
            <p:spPr bwMode="auto">
              <a:xfrm flipH="1">
                <a:off x="5963122" y="4850874"/>
                <a:ext cx="4472" cy="176389"/>
              </a:xfrm>
              <a:prstGeom prst="line">
                <a:avLst/>
              </a:prstGeom>
              <a:noFill/>
              <a:ln w="381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  <p:sp>
            <p:nvSpPr>
              <p:cNvPr id="43" name="Cube 42"/>
              <p:cNvSpPr/>
              <p:nvPr/>
            </p:nvSpPr>
            <p:spPr bwMode="auto">
              <a:xfrm>
                <a:off x="5740400" y="5029200"/>
                <a:ext cx="411629" cy="368300"/>
              </a:xfrm>
              <a:prstGeom prst="cube">
                <a:avLst>
                  <a:gd name="adj" fmla="val 22059"/>
                </a:avLst>
              </a:prstGeom>
              <a:solidFill>
                <a:schemeClr val="accent5"/>
              </a:solidFill>
              <a:ln w="12700" cap="flat" cmpd="sng" algn="ctr">
                <a:solidFill>
                  <a:schemeClr val="accent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  <a:normAutofit lnSpcReduction="10000"/>
              </a:bodyPr>
              <a:lstStyle/>
              <a:p>
                <a:pPr marL="268288" marR="0" indent="-268288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80000"/>
                  <a:buFont typeface="Wingdings" pitchFamily="2" charset="2"/>
                  <a:buChar char="n"/>
                  <a:tabLst/>
                </a:pPr>
                <a:endParaRPr kumimoji="0" lang="en-US" sz="2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  <a:ea typeface="ＭＳ Ｐゴシック" pitchFamily="112" charset="-128"/>
                </a:endParaRPr>
              </a:p>
            </p:txBody>
          </p:sp>
        </p:grpSp>
        <p:sp>
          <p:nvSpPr>
            <p:cNvPr id="40" name="TextBox 39"/>
            <p:cNvSpPr txBox="1"/>
            <p:nvPr/>
          </p:nvSpPr>
          <p:spPr>
            <a:xfrm>
              <a:off x="6457528" y="3120860"/>
              <a:ext cx="21717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600"/>
                </a:spcBef>
                <a:buClr>
                  <a:schemeClr val="accent2"/>
                </a:buClr>
                <a:buSzPct val="80000"/>
                <a:buNone/>
              </a:pPr>
              <a:r>
                <a:rPr lang="en-US" sz="1200" dirty="0" smtClean="0">
                  <a:solidFill>
                    <a:srgbClr val="000000"/>
                  </a:solidFill>
                </a:rPr>
                <a:t>e.g. </a:t>
              </a:r>
              <a:r>
                <a:rPr lang="en-US" sz="1200" dirty="0" err="1" smtClean="0">
                  <a:solidFill>
                    <a:srgbClr val="000000"/>
                  </a:solidFill>
                </a:rPr>
                <a:t>calibrationManager</a:t>
              </a:r>
              <a:r>
                <a:rPr lang="en-US" sz="1200" dirty="0" smtClean="0">
                  <a:solidFill>
                    <a:srgbClr val="000000"/>
                  </a:solidFill>
                </a:rPr>
                <a:t>, </a:t>
              </a:r>
              <a:r>
                <a:rPr lang="en-US" sz="1200" dirty="0" err="1" smtClean="0">
                  <a:solidFill>
                    <a:srgbClr val="000000"/>
                  </a:solidFill>
                </a:rPr>
                <a:t>configurationManager</a:t>
              </a:r>
              <a:r>
                <a:rPr lang="en-US" sz="1200" dirty="0" smtClean="0">
                  <a:solidFill>
                    <a:srgbClr val="000000"/>
                  </a:solidFill>
                </a:rPr>
                <a:t> </a:t>
              </a:r>
            </a:p>
          </p:txBody>
        </p:sp>
      </p:grpSp>
      <p:grpSp>
        <p:nvGrpSpPr>
          <p:cNvPr id="46" name="Group 45"/>
          <p:cNvGrpSpPr>
            <a:grpSpLocks noChangeAspect="1"/>
          </p:cNvGrpSpPr>
          <p:nvPr/>
        </p:nvGrpSpPr>
        <p:grpSpPr>
          <a:xfrm>
            <a:off x="3033295" y="4732159"/>
            <a:ext cx="1852489" cy="1109762"/>
            <a:chOff x="3003678" y="4123615"/>
            <a:chExt cx="1583276" cy="948468"/>
          </a:xfrm>
        </p:grpSpPr>
        <p:grpSp>
          <p:nvGrpSpPr>
            <p:cNvPr id="47" name="Group 46"/>
            <p:cNvGrpSpPr/>
            <p:nvPr/>
          </p:nvGrpSpPr>
          <p:grpSpPr>
            <a:xfrm>
              <a:off x="3338235" y="4123615"/>
              <a:ext cx="902881" cy="948468"/>
              <a:chOff x="4482710" y="3526380"/>
              <a:chExt cx="731713" cy="759443"/>
            </a:xfrm>
          </p:grpSpPr>
          <p:sp>
            <p:nvSpPr>
              <p:cNvPr id="60" name="Octagon 59"/>
              <p:cNvSpPr/>
              <p:nvPr/>
            </p:nvSpPr>
            <p:spPr bwMode="auto">
              <a:xfrm>
                <a:off x="4858373" y="3526380"/>
                <a:ext cx="356050" cy="356050"/>
              </a:xfrm>
              <a:prstGeom prst="octagon">
                <a:avLst/>
              </a:prstGeom>
              <a:solidFill>
                <a:srgbClr val="BE9283"/>
              </a:solidFill>
              <a:ln w="9525" cap="flat" cmpd="sng" algn="ctr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vert="horz" wrap="none" lIns="270000" tIns="0" rIns="91440" bIns="45720" numCol="1" rtlCol="0" anchor="ctr" anchorCtr="0" compatLnSpc="1">
                <a:prstTxWarp prst="textNoShape">
                  <a:avLst/>
                </a:prstTxWarp>
                <a:normAutofit/>
              </a:bodyPr>
              <a:lstStyle/>
              <a:p>
                <a:pPr marL="298450" marR="0" indent="-29845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80000"/>
                  <a:buFont typeface="Wingdings" pitchFamily="2" charset="2"/>
                  <a:buChar char="n"/>
                  <a:tabLst/>
                </a:pPr>
                <a:endParaRPr kumimoji="0" lang="de-DE" sz="2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  <a:ea typeface="ＭＳ Ｐゴシック" pitchFamily="112" charset="-128"/>
                </a:endParaRPr>
              </a:p>
            </p:txBody>
          </p:sp>
          <p:sp>
            <p:nvSpPr>
              <p:cNvPr id="61" name="Oval 60"/>
              <p:cNvSpPr>
                <a:spLocks noChangeAspect="1"/>
              </p:cNvSpPr>
              <p:nvPr/>
            </p:nvSpPr>
            <p:spPr bwMode="auto">
              <a:xfrm>
                <a:off x="4482710" y="3600673"/>
                <a:ext cx="685149" cy="685150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vert="horz" wrap="none" lIns="36000" tIns="0" rIns="0" bIns="0" numCol="1" rtlCol="0" anchor="ctr" anchorCtr="0" compatLnSpc="1">
                <a:prstTxWarp prst="textNoShape">
                  <a:avLst/>
                </a:prstTxWarp>
                <a:normAutofit/>
              </a:bodyPr>
              <a:lstStyle/>
              <a:p>
                <a:pPr marL="298450" marR="0" indent="-29845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80000"/>
                  <a:buNone/>
                  <a:tabLst/>
                </a:pPr>
                <a:r>
                  <a:rPr lang="en-US" sz="1200" dirty="0" smtClean="0">
                    <a:solidFill>
                      <a:srgbClr val="000000"/>
                    </a:solidFill>
                  </a:rPr>
                  <a:t>Analysis </a:t>
                </a:r>
              </a:p>
              <a:p>
                <a:pPr marL="298450" marR="0" indent="-29845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80000"/>
                  <a:buNone/>
                  <a:tabLst/>
                </a:pPr>
                <a:r>
                  <a:rPr lang="en-US" sz="1200" dirty="0">
                    <a:solidFill>
                      <a:srgbClr val="000000"/>
                    </a:solidFill>
                  </a:rPr>
                  <a:t>N</a:t>
                </a:r>
                <a:r>
                  <a:rPr lang="en-US" sz="1200" dirty="0" smtClean="0">
                    <a:solidFill>
                      <a:srgbClr val="000000"/>
                    </a:solidFill>
                  </a:rPr>
                  <a:t>ode</a:t>
                </a:r>
              </a:p>
            </p:txBody>
          </p:sp>
        </p:grpSp>
        <p:grpSp>
          <p:nvGrpSpPr>
            <p:cNvPr id="48" name="Group 129"/>
            <p:cNvGrpSpPr>
              <a:grpSpLocks noChangeAspect="1"/>
            </p:cNvGrpSpPr>
            <p:nvPr/>
          </p:nvGrpSpPr>
          <p:grpSpPr>
            <a:xfrm>
              <a:off x="4183273" y="4575784"/>
              <a:ext cx="403681" cy="147450"/>
              <a:chOff x="1722064" y="2499496"/>
              <a:chExt cx="527688" cy="192744"/>
            </a:xfrm>
          </p:grpSpPr>
          <p:grpSp>
            <p:nvGrpSpPr>
              <p:cNvPr id="55" name="Group 120"/>
              <p:cNvGrpSpPr/>
              <p:nvPr/>
            </p:nvGrpSpPr>
            <p:grpSpPr>
              <a:xfrm>
                <a:off x="2013911" y="2499496"/>
                <a:ext cx="235841" cy="192744"/>
                <a:chOff x="4485111" y="4313055"/>
                <a:chExt cx="235841" cy="192744"/>
              </a:xfrm>
            </p:grpSpPr>
            <p:sp>
              <p:nvSpPr>
                <p:cNvPr id="57" name="Rectangle 56"/>
                <p:cNvSpPr/>
                <p:nvPr/>
              </p:nvSpPr>
              <p:spPr>
                <a:xfrm>
                  <a:off x="4485111" y="4313055"/>
                  <a:ext cx="135441" cy="192744"/>
                </a:xfrm>
                <a:prstGeom prst="rect">
                  <a:avLst/>
                </a:prstGeom>
                <a:solidFill>
                  <a:srgbClr val="BF9283"/>
                </a:solidFill>
                <a:ln>
                  <a:solidFill>
                    <a:schemeClr val="tx2"/>
                  </a:solidFill>
                </a:ln>
              </p:spPr>
              <p:txBody>
                <a:bodyPr wrap="none" rtlCol="0" anchor="ctr" anchorCtr="0">
                  <a:normAutofit fontScale="25000" lnSpcReduction="20000"/>
                </a:bodyPr>
                <a:lstStyle/>
                <a:p>
                  <a:pPr algn="ctr"/>
                  <a:endParaRPr lang="de-DE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8" name="Rectangle 57"/>
                <p:cNvSpPr/>
                <p:nvPr/>
              </p:nvSpPr>
              <p:spPr>
                <a:xfrm>
                  <a:off x="4622425" y="4354818"/>
                  <a:ext cx="98527" cy="36000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tx2"/>
                  </a:solidFill>
                </a:ln>
              </p:spPr>
              <p:txBody>
                <a:bodyPr wrap="none" rtlCol="0" anchor="ctr" anchorCtr="0">
                  <a:normAutofit fontScale="25000" lnSpcReduction="20000"/>
                </a:bodyPr>
                <a:lstStyle/>
                <a:p>
                  <a:pPr algn="ctr"/>
                  <a:endParaRPr lang="de-DE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9" name="Rectangle 58"/>
                <p:cNvSpPr/>
                <p:nvPr/>
              </p:nvSpPr>
              <p:spPr>
                <a:xfrm>
                  <a:off x="4622425" y="4421017"/>
                  <a:ext cx="98527" cy="36000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tx2"/>
                  </a:solidFill>
                </a:ln>
              </p:spPr>
              <p:txBody>
                <a:bodyPr wrap="none" rtlCol="0" anchor="ctr" anchorCtr="0">
                  <a:normAutofit fontScale="25000" lnSpcReduction="20000"/>
                </a:bodyPr>
                <a:lstStyle/>
                <a:p>
                  <a:pPr algn="ctr"/>
                  <a:endParaRPr lang="de-DE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56" name="Rectangle 55"/>
              <p:cNvSpPr/>
              <p:nvPr/>
            </p:nvSpPr>
            <p:spPr>
              <a:xfrm>
                <a:off x="1722064" y="2580586"/>
                <a:ext cx="288000" cy="288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2"/>
                </a:solidFill>
              </a:ln>
            </p:spPr>
            <p:txBody>
              <a:bodyPr wrap="none" rtlCol="0" anchor="ctr" anchorCtr="0">
                <a:normAutofit fontScale="25000" lnSpcReduction="20000"/>
              </a:bodyPr>
              <a:lstStyle/>
              <a:p>
                <a:pPr algn="ctr"/>
                <a:endParaRPr lang="de-DE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49" name="Group 128"/>
            <p:cNvGrpSpPr>
              <a:grpSpLocks noChangeAspect="1"/>
            </p:cNvGrpSpPr>
            <p:nvPr/>
          </p:nvGrpSpPr>
          <p:grpSpPr>
            <a:xfrm>
              <a:off x="3003678" y="4566574"/>
              <a:ext cx="323464" cy="147450"/>
              <a:chOff x="2019046" y="3238291"/>
              <a:chExt cx="422827" cy="192744"/>
            </a:xfrm>
          </p:grpSpPr>
          <p:grpSp>
            <p:nvGrpSpPr>
              <p:cNvPr id="50" name="Group 121"/>
              <p:cNvGrpSpPr/>
              <p:nvPr/>
            </p:nvGrpSpPr>
            <p:grpSpPr>
              <a:xfrm>
                <a:off x="2019046" y="3238291"/>
                <a:ext cx="135442" cy="192744"/>
                <a:chOff x="5183665" y="4295815"/>
                <a:chExt cx="135442" cy="192744"/>
              </a:xfrm>
            </p:grpSpPr>
            <p:sp>
              <p:nvSpPr>
                <p:cNvPr id="52" name="Rectangle 51"/>
                <p:cNvSpPr/>
                <p:nvPr/>
              </p:nvSpPr>
              <p:spPr>
                <a:xfrm>
                  <a:off x="5183665" y="4295815"/>
                  <a:ext cx="135442" cy="192744"/>
                </a:xfrm>
                <a:prstGeom prst="rect">
                  <a:avLst/>
                </a:prstGeom>
                <a:solidFill>
                  <a:srgbClr val="BF9283"/>
                </a:solidFill>
                <a:ln>
                  <a:solidFill>
                    <a:schemeClr val="tx2"/>
                  </a:solidFill>
                </a:ln>
              </p:spPr>
              <p:txBody>
                <a:bodyPr wrap="none" rtlCol="0" anchor="ctr" anchorCtr="0">
                  <a:normAutofit fontScale="25000" lnSpcReduction="20000"/>
                </a:bodyPr>
                <a:lstStyle/>
                <a:p>
                  <a:pPr algn="ctr"/>
                  <a:endParaRPr lang="de-DE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3" name="Oval 52"/>
                <p:cNvSpPr/>
                <p:nvPr/>
              </p:nvSpPr>
              <p:spPr>
                <a:xfrm>
                  <a:off x="5184359" y="4315470"/>
                  <a:ext cx="36000" cy="72000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solidFill>
                    <a:schemeClr val="tx2"/>
                  </a:solidFill>
                </a:ln>
              </p:spPr>
              <p:txBody>
                <a:bodyPr wrap="none" rtlCol="0" anchor="ctr" anchorCtr="0">
                  <a:normAutofit fontScale="25000" lnSpcReduction="20000"/>
                </a:bodyPr>
                <a:lstStyle/>
                <a:p>
                  <a:pPr algn="ctr"/>
                  <a:endParaRPr lang="de-DE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4" name="Oval 53"/>
                <p:cNvSpPr/>
                <p:nvPr/>
              </p:nvSpPr>
              <p:spPr>
                <a:xfrm>
                  <a:off x="5184359" y="4398221"/>
                  <a:ext cx="36000" cy="72000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solidFill>
                    <a:schemeClr val="tx2"/>
                  </a:solidFill>
                </a:ln>
              </p:spPr>
              <p:txBody>
                <a:bodyPr wrap="none" rtlCol="0" anchor="ctr" anchorCtr="0">
                  <a:normAutofit fontScale="25000" lnSpcReduction="20000"/>
                </a:bodyPr>
                <a:lstStyle/>
                <a:p>
                  <a:pPr algn="ctr"/>
                  <a:endParaRPr lang="de-DE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51" name="Rectangle 50"/>
              <p:cNvSpPr/>
              <p:nvPr/>
            </p:nvSpPr>
            <p:spPr>
              <a:xfrm>
                <a:off x="2153874" y="3318250"/>
                <a:ext cx="287999" cy="288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2"/>
                </a:solidFill>
              </a:ln>
            </p:spPr>
            <p:txBody>
              <a:bodyPr wrap="none" rtlCol="0" anchor="ctr" anchorCtr="0">
                <a:normAutofit fontScale="25000" lnSpcReduction="20000"/>
              </a:bodyPr>
              <a:lstStyle/>
              <a:p>
                <a:pPr algn="ctr"/>
                <a:endParaRPr lang="de-DE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62" name="TextBox 61"/>
          <p:cNvSpPr txBox="1"/>
          <p:nvPr/>
        </p:nvSpPr>
        <p:spPr>
          <a:xfrm>
            <a:off x="2858447" y="5900139"/>
            <a:ext cx="21717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  <a:buClr>
                <a:schemeClr val="accent2"/>
              </a:buClr>
              <a:buSzPct val="80000"/>
              <a:buNone/>
            </a:pPr>
            <a:r>
              <a:rPr lang="en-US" sz="1200" dirty="0" smtClean="0">
                <a:solidFill>
                  <a:srgbClr val="000000"/>
                </a:solidFill>
              </a:rPr>
              <a:t>e.g. </a:t>
            </a:r>
            <a:r>
              <a:rPr lang="en-US" sz="1200" dirty="0" err="1" smtClean="0">
                <a:solidFill>
                  <a:srgbClr val="000000"/>
                </a:solidFill>
              </a:rPr>
              <a:t>calibrationManager</a:t>
            </a:r>
            <a:r>
              <a:rPr lang="en-US" sz="1200" dirty="0" smtClean="0">
                <a:solidFill>
                  <a:srgbClr val="000000"/>
                </a:solidFill>
              </a:rPr>
              <a:t>, </a:t>
            </a:r>
            <a:r>
              <a:rPr lang="en-US" sz="1200" dirty="0" err="1" smtClean="0">
                <a:solidFill>
                  <a:srgbClr val="000000"/>
                </a:solidFill>
              </a:rPr>
              <a:t>projectManager</a:t>
            </a:r>
            <a:r>
              <a:rPr lang="en-US" sz="1200" dirty="0" smtClean="0">
                <a:solidFill>
                  <a:srgbClr val="000000"/>
                </a:solidFill>
              </a:rPr>
              <a:t>,</a:t>
            </a:r>
            <a:r>
              <a:rPr lang="en-US" sz="1200" dirty="0">
                <a:solidFill>
                  <a:srgbClr val="000000"/>
                </a:solidFill>
              </a:rPr>
              <a:t> </a:t>
            </a:r>
            <a:r>
              <a:rPr lang="en-US" sz="1200" dirty="0" smtClean="0">
                <a:solidFill>
                  <a:srgbClr val="000000"/>
                </a:solidFill>
              </a:rPr>
              <a:t>GUI server </a:t>
            </a:r>
          </a:p>
        </p:txBody>
      </p:sp>
      <p:grpSp>
        <p:nvGrpSpPr>
          <p:cNvPr id="63" name="Group 62"/>
          <p:cNvGrpSpPr/>
          <p:nvPr/>
        </p:nvGrpSpPr>
        <p:grpSpPr>
          <a:xfrm>
            <a:off x="471219" y="3968325"/>
            <a:ext cx="2171700" cy="2373337"/>
            <a:chOff x="604912" y="3934905"/>
            <a:chExt cx="2171700" cy="2373337"/>
          </a:xfrm>
        </p:grpSpPr>
        <p:grpSp>
          <p:nvGrpSpPr>
            <p:cNvPr id="64" name="Group 63"/>
            <p:cNvGrpSpPr/>
            <p:nvPr/>
          </p:nvGrpSpPr>
          <p:grpSpPr>
            <a:xfrm>
              <a:off x="773615" y="3934905"/>
              <a:ext cx="1964791" cy="1829258"/>
              <a:chOff x="3324910" y="4012885"/>
              <a:chExt cx="1964791" cy="1829258"/>
            </a:xfrm>
          </p:grpSpPr>
          <p:grpSp>
            <p:nvGrpSpPr>
              <p:cNvPr id="66" name="Group 36"/>
              <p:cNvGrpSpPr/>
              <p:nvPr/>
            </p:nvGrpSpPr>
            <p:grpSpPr>
              <a:xfrm>
                <a:off x="3740677" y="4012885"/>
                <a:ext cx="1218491" cy="1186728"/>
                <a:chOff x="1909721" y="2874193"/>
                <a:chExt cx="937300" cy="912879"/>
              </a:xfrm>
            </p:grpSpPr>
            <p:sp>
              <p:nvSpPr>
                <p:cNvPr id="81" name="5-Point Star 80"/>
                <p:cNvSpPr/>
                <p:nvPr/>
              </p:nvSpPr>
              <p:spPr bwMode="auto">
                <a:xfrm>
                  <a:off x="2401959" y="2874193"/>
                  <a:ext cx="445062" cy="420786"/>
                </a:xfrm>
                <a:prstGeom prst="star5">
                  <a:avLst/>
                </a:prstGeom>
                <a:solidFill>
                  <a:srgbClr val="839BBE"/>
                </a:solidFill>
                <a:ln w="9525" cap="flat" cmpd="sng" algn="ctr">
                  <a:solidFill>
                    <a:schemeClr val="tx2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vert="horz" wrap="none" lIns="270000" tIns="0" rIns="91440" bIns="45720" numCol="1" rtlCol="0" anchor="ctr" anchorCtr="0" compatLnSpc="1">
                  <a:prstTxWarp prst="textNoShape">
                    <a:avLst/>
                  </a:prstTxWarp>
                  <a:normAutofit fontScale="62500" lnSpcReduction="20000"/>
                </a:bodyPr>
                <a:lstStyle/>
                <a:p>
                  <a:pPr marL="298450" marR="0" indent="-298450" algn="l" defTabSz="914400" rtl="0" eaLnBrk="1" fontAlgn="base" latinLnBrk="0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2"/>
                    </a:buClr>
                    <a:buSzPct val="80000"/>
                    <a:buFont typeface="Wingdings" pitchFamily="2" charset="2"/>
                    <a:buChar char="n"/>
                    <a:tabLst/>
                  </a:pPr>
                  <a:endParaRPr kumimoji="0" lang="de-DE" sz="2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charset="0"/>
                    <a:ea typeface="ＭＳ Ｐゴシック" pitchFamily="112" charset="-128"/>
                  </a:endParaRPr>
                </a:p>
              </p:txBody>
            </p:sp>
            <p:sp>
              <p:nvSpPr>
                <p:cNvPr id="82" name="Oval 81"/>
                <p:cNvSpPr/>
                <p:nvPr/>
              </p:nvSpPr>
              <p:spPr bwMode="auto">
                <a:xfrm>
                  <a:off x="1909721" y="3002145"/>
                  <a:ext cx="784927" cy="784927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2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vert="horz" wrap="none" lIns="36000" tIns="0" rIns="0" bIns="0" numCol="1" rtlCol="0" anchor="ctr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pPr marL="298450" marR="0" indent="-298450" algn="ctr" defTabSz="914400" rtl="0" eaLnBrk="1" fontAlgn="base" latinLnBrk="0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2"/>
                    </a:buClr>
                    <a:buSzPct val="80000"/>
                    <a:buNone/>
                    <a:tabLst/>
                  </a:pPr>
                  <a:r>
                    <a:rPr lang="en-US" sz="1200" dirty="0" smtClean="0">
                      <a:solidFill>
                        <a:srgbClr val="000000"/>
                      </a:solidFill>
                    </a:rPr>
                    <a:t>Data Storage</a:t>
                  </a:r>
                  <a:endParaRPr lang="en-US" sz="1200" dirty="0">
                    <a:solidFill>
                      <a:srgbClr val="000000"/>
                    </a:solidFill>
                  </a:endParaRPr>
                </a:p>
                <a:p>
                  <a:pPr marL="298450" marR="0" indent="-298450" algn="ctr" defTabSz="914400" rtl="0" eaLnBrk="1" fontAlgn="base" latinLnBrk="0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2"/>
                    </a:buClr>
                    <a:buSzPct val="80000"/>
                    <a:buNone/>
                    <a:tabLst/>
                  </a:pPr>
                  <a:r>
                    <a:rPr kumimoji="0" 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charset="0"/>
                      <a:ea typeface="ＭＳ Ｐゴシック" pitchFamily="112" charset="-128"/>
                    </a:rPr>
                    <a:t>Node</a:t>
                  </a:r>
                  <a:endPara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charset="0"/>
                    <a:ea typeface="ＭＳ Ｐゴシック" pitchFamily="112" charset="-128"/>
                  </a:endParaRPr>
                </a:p>
              </p:txBody>
            </p:sp>
          </p:grpSp>
          <p:grpSp>
            <p:nvGrpSpPr>
              <p:cNvPr id="67" name="Group 128"/>
              <p:cNvGrpSpPr>
                <a:grpSpLocks noChangeAspect="1"/>
              </p:cNvGrpSpPr>
              <p:nvPr/>
            </p:nvGrpSpPr>
            <p:grpSpPr>
              <a:xfrm>
                <a:off x="3324910" y="4568052"/>
                <a:ext cx="420506" cy="191683"/>
                <a:chOff x="2019050" y="3238291"/>
                <a:chExt cx="422831" cy="192744"/>
              </a:xfrm>
            </p:grpSpPr>
            <p:grpSp>
              <p:nvGrpSpPr>
                <p:cNvPr id="76" name="Group 121"/>
                <p:cNvGrpSpPr/>
                <p:nvPr/>
              </p:nvGrpSpPr>
              <p:grpSpPr>
                <a:xfrm>
                  <a:off x="2019050" y="3238291"/>
                  <a:ext cx="135441" cy="192744"/>
                  <a:chOff x="5183669" y="4295815"/>
                  <a:chExt cx="135441" cy="192744"/>
                </a:xfrm>
              </p:grpSpPr>
              <p:sp>
                <p:nvSpPr>
                  <p:cNvPr id="78" name="Rectangle 77"/>
                  <p:cNvSpPr/>
                  <p:nvPr/>
                </p:nvSpPr>
                <p:spPr>
                  <a:xfrm>
                    <a:off x="5183669" y="4295815"/>
                    <a:ext cx="135441" cy="192744"/>
                  </a:xfrm>
                  <a:prstGeom prst="rect">
                    <a:avLst/>
                  </a:prstGeom>
                  <a:solidFill>
                    <a:srgbClr val="ECE7AE"/>
                  </a:solidFill>
                  <a:ln>
                    <a:solidFill>
                      <a:schemeClr val="tx2"/>
                    </a:solidFill>
                  </a:ln>
                </p:spPr>
                <p:txBody>
                  <a:bodyPr wrap="none" rtlCol="0" anchor="ctr" anchorCtr="0">
                    <a:normAutofit fontScale="40000" lnSpcReduction="20000"/>
                  </a:bodyPr>
                  <a:lstStyle/>
                  <a:p>
                    <a:pPr algn="ctr"/>
                    <a:endParaRPr lang="de-DE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79" name="Oval 78"/>
                  <p:cNvSpPr/>
                  <p:nvPr/>
                </p:nvSpPr>
                <p:spPr>
                  <a:xfrm>
                    <a:off x="5184359" y="4315470"/>
                    <a:ext cx="36000" cy="72000"/>
                  </a:xfrm>
                  <a:prstGeom prst="ellipse">
                    <a:avLst/>
                  </a:prstGeom>
                  <a:solidFill>
                    <a:srgbClr val="000000"/>
                  </a:solidFill>
                  <a:ln>
                    <a:solidFill>
                      <a:schemeClr val="tx2"/>
                    </a:solidFill>
                  </a:ln>
                </p:spPr>
                <p:txBody>
                  <a:bodyPr wrap="none" rtlCol="0" anchor="ctr" anchorCtr="0">
                    <a:normAutofit fontScale="25000" lnSpcReduction="20000"/>
                  </a:bodyPr>
                  <a:lstStyle/>
                  <a:p>
                    <a:pPr algn="ctr"/>
                    <a:endParaRPr lang="de-DE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80" name="Oval 79"/>
                  <p:cNvSpPr/>
                  <p:nvPr/>
                </p:nvSpPr>
                <p:spPr>
                  <a:xfrm>
                    <a:off x="5184359" y="4398221"/>
                    <a:ext cx="36000" cy="72000"/>
                  </a:xfrm>
                  <a:prstGeom prst="ellipse">
                    <a:avLst/>
                  </a:prstGeom>
                  <a:solidFill>
                    <a:srgbClr val="000000"/>
                  </a:solidFill>
                  <a:ln>
                    <a:solidFill>
                      <a:schemeClr val="tx2"/>
                    </a:solidFill>
                  </a:ln>
                </p:spPr>
                <p:txBody>
                  <a:bodyPr wrap="none" rtlCol="0" anchor="ctr" anchorCtr="0">
                    <a:normAutofit fontScale="25000" lnSpcReduction="20000"/>
                  </a:bodyPr>
                  <a:lstStyle/>
                  <a:p>
                    <a:pPr algn="ctr"/>
                    <a:endParaRPr lang="de-DE">
                      <a:solidFill>
                        <a:srgbClr val="000000"/>
                      </a:solidFill>
                    </a:endParaRPr>
                  </a:p>
                </p:txBody>
              </p:sp>
            </p:grpSp>
            <p:sp>
              <p:nvSpPr>
                <p:cNvPr id="77" name="Rectangle 76"/>
                <p:cNvSpPr/>
                <p:nvPr/>
              </p:nvSpPr>
              <p:spPr>
                <a:xfrm>
                  <a:off x="2153881" y="3318250"/>
                  <a:ext cx="288000" cy="28800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solidFill>
                    <a:schemeClr val="tx2"/>
                  </a:solidFill>
                </a:ln>
              </p:spPr>
              <p:txBody>
                <a:bodyPr wrap="none" rtlCol="0" anchor="ctr" anchorCtr="0">
                  <a:normAutofit fontScale="25000" lnSpcReduction="20000"/>
                </a:bodyPr>
                <a:lstStyle/>
                <a:p>
                  <a:pPr algn="ctr"/>
                  <a:endParaRPr lang="de-DE">
                    <a:solidFill>
                      <a:srgbClr val="000000"/>
                    </a:solidFill>
                  </a:endParaRPr>
                </a:p>
              </p:txBody>
            </p:sp>
          </p:grpSp>
          <p:cxnSp>
            <p:nvCxnSpPr>
              <p:cNvPr id="68" name="Straight Connector 67"/>
              <p:cNvCxnSpPr>
                <a:stCxn id="82" idx="4"/>
              </p:cNvCxnSpPr>
              <p:nvPr/>
            </p:nvCxnSpPr>
            <p:spPr bwMode="auto">
              <a:xfrm>
                <a:off x="4250881" y="5199613"/>
                <a:ext cx="1199" cy="327414"/>
              </a:xfrm>
              <a:prstGeom prst="line">
                <a:avLst/>
              </a:prstGeom>
              <a:noFill/>
              <a:ln w="381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  <p:grpSp>
            <p:nvGrpSpPr>
              <p:cNvPr id="69" name="Group 129"/>
              <p:cNvGrpSpPr>
                <a:grpSpLocks noChangeAspect="1"/>
              </p:cNvGrpSpPr>
              <p:nvPr/>
            </p:nvGrpSpPr>
            <p:grpSpPr>
              <a:xfrm>
                <a:off x="4764915" y="4575876"/>
                <a:ext cx="524786" cy="191683"/>
                <a:chOff x="1722064" y="2499496"/>
                <a:chExt cx="527688" cy="192744"/>
              </a:xfrm>
            </p:grpSpPr>
            <p:grpSp>
              <p:nvGrpSpPr>
                <p:cNvPr id="71" name="Group 120"/>
                <p:cNvGrpSpPr/>
                <p:nvPr/>
              </p:nvGrpSpPr>
              <p:grpSpPr>
                <a:xfrm>
                  <a:off x="2013911" y="2499496"/>
                  <a:ext cx="235841" cy="192744"/>
                  <a:chOff x="4485111" y="4313055"/>
                  <a:chExt cx="235841" cy="192744"/>
                </a:xfrm>
              </p:grpSpPr>
              <p:sp>
                <p:nvSpPr>
                  <p:cNvPr id="73" name="Rectangle 72"/>
                  <p:cNvSpPr/>
                  <p:nvPr/>
                </p:nvSpPr>
                <p:spPr>
                  <a:xfrm>
                    <a:off x="4485111" y="4313055"/>
                    <a:ext cx="135441" cy="192744"/>
                  </a:xfrm>
                  <a:prstGeom prst="rect">
                    <a:avLst/>
                  </a:prstGeom>
                  <a:solidFill>
                    <a:srgbClr val="BF9283"/>
                  </a:solidFill>
                  <a:ln>
                    <a:solidFill>
                      <a:schemeClr val="tx2"/>
                    </a:solidFill>
                  </a:ln>
                </p:spPr>
                <p:txBody>
                  <a:bodyPr wrap="none" rtlCol="0" anchor="ctr" anchorCtr="0">
                    <a:normAutofit fontScale="40000" lnSpcReduction="20000"/>
                  </a:bodyPr>
                  <a:lstStyle/>
                  <a:p>
                    <a:pPr algn="ctr"/>
                    <a:endParaRPr lang="de-DE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74" name="Rectangle 73"/>
                  <p:cNvSpPr/>
                  <p:nvPr/>
                </p:nvSpPr>
                <p:spPr>
                  <a:xfrm>
                    <a:off x="4622425" y="4354818"/>
                    <a:ext cx="98527" cy="36000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2"/>
                    </a:solidFill>
                  </a:ln>
                </p:spPr>
                <p:txBody>
                  <a:bodyPr wrap="none" rtlCol="0" anchor="ctr" anchorCtr="0">
                    <a:normAutofit fontScale="25000" lnSpcReduction="20000"/>
                  </a:bodyPr>
                  <a:lstStyle/>
                  <a:p>
                    <a:pPr algn="ctr"/>
                    <a:endParaRPr lang="de-DE" dirty="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75" name="Rectangle 74"/>
                  <p:cNvSpPr/>
                  <p:nvPr/>
                </p:nvSpPr>
                <p:spPr>
                  <a:xfrm>
                    <a:off x="4622425" y="4421017"/>
                    <a:ext cx="98527" cy="36000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2"/>
                    </a:solidFill>
                  </a:ln>
                </p:spPr>
                <p:txBody>
                  <a:bodyPr wrap="none" rtlCol="0" anchor="ctr" anchorCtr="0">
                    <a:normAutofit fontScale="25000" lnSpcReduction="20000"/>
                  </a:bodyPr>
                  <a:lstStyle/>
                  <a:p>
                    <a:pPr algn="ctr"/>
                    <a:endParaRPr lang="de-DE">
                      <a:solidFill>
                        <a:srgbClr val="000000"/>
                      </a:solidFill>
                    </a:endParaRPr>
                  </a:p>
                </p:txBody>
              </p:sp>
            </p:grpSp>
            <p:sp>
              <p:nvSpPr>
                <p:cNvPr id="72" name="Rectangle 71"/>
                <p:cNvSpPr/>
                <p:nvPr/>
              </p:nvSpPr>
              <p:spPr>
                <a:xfrm>
                  <a:off x="1722064" y="2580586"/>
                  <a:ext cx="288000" cy="28800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solidFill>
                    <a:schemeClr val="tx2"/>
                  </a:solidFill>
                </a:ln>
              </p:spPr>
              <p:txBody>
                <a:bodyPr wrap="none" rtlCol="0" anchor="ctr" anchorCtr="0">
                  <a:normAutofit fontScale="25000" lnSpcReduction="20000"/>
                </a:bodyPr>
                <a:lstStyle/>
                <a:p>
                  <a:pPr algn="ctr"/>
                  <a:endParaRPr lang="de-DE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70" name="Can 69"/>
              <p:cNvSpPr/>
              <p:nvPr/>
            </p:nvSpPr>
            <p:spPr>
              <a:xfrm>
                <a:off x="3977246" y="5476477"/>
                <a:ext cx="556525" cy="365666"/>
              </a:xfrm>
              <a:prstGeom prst="can">
                <a:avLst/>
              </a:prstGeom>
              <a:solidFill>
                <a:srgbClr val="839BBE"/>
              </a:solidFill>
              <a:ln>
                <a:solidFill>
                  <a:schemeClr val="tx2"/>
                </a:solidFill>
              </a:ln>
            </p:spPr>
            <p:txBody>
              <a:bodyPr wrap="none" rtlCol="0" anchor="ctr" anchorCtr="0">
                <a:normAutofit fontScale="55000" lnSpcReduction="20000"/>
              </a:bodyPr>
              <a:lstStyle/>
              <a:p>
                <a:pPr algn="ctr"/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65" name="TextBox 64"/>
            <p:cNvSpPr txBox="1"/>
            <p:nvPr/>
          </p:nvSpPr>
          <p:spPr>
            <a:xfrm>
              <a:off x="604912" y="5846577"/>
              <a:ext cx="21717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600"/>
                </a:spcBef>
                <a:buClr>
                  <a:schemeClr val="accent2"/>
                </a:buClr>
                <a:buSzPct val="80000"/>
                <a:buNone/>
              </a:pPr>
              <a:r>
                <a:rPr lang="en-US" sz="1200" dirty="0" smtClean="0">
                  <a:solidFill>
                    <a:srgbClr val="000000"/>
                  </a:solidFill>
                </a:rPr>
                <a:t>e.g. storage of data from runs </a:t>
              </a:r>
            </a:p>
          </p:txBody>
        </p:sp>
      </p:grpSp>
      <p:grpSp>
        <p:nvGrpSpPr>
          <p:cNvPr id="83" name="Group 82"/>
          <p:cNvGrpSpPr/>
          <p:nvPr/>
        </p:nvGrpSpPr>
        <p:grpSpPr>
          <a:xfrm>
            <a:off x="1989524" y="1132489"/>
            <a:ext cx="1943260" cy="2351557"/>
            <a:chOff x="2123217" y="1221609"/>
            <a:chExt cx="1943260" cy="2351557"/>
          </a:xfrm>
        </p:grpSpPr>
        <p:sp>
          <p:nvSpPr>
            <p:cNvPr id="84" name="TextBox 83"/>
            <p:cNvSpPr txBox="1"/>
            <p:nvPr/>
          </p:nvSpPr>
          <p:spPr>
            <a:xfrm>
              <a:off x="2123217" y="3111501"/>
              <a:ext cx="19432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600"/>
                </a:spcBef>
                <a:buClr>
                  <a:schemeClr val="accent2"/>
                </a:buClr>
                <a:buSzPct val="80000"/>
                <a:buNone/>
              </a:pPr>
              <a:r>
                <a:rPr lang="en-US" sz="1200" dirty="0" smtClean="0">
                  <a:solidFill>
                    <a:srgbClr val="000000"/>
                  </a:solidFill>
                </a:rPr>
                <a:t>e.g. 2D-detectors (AGIPD, LPD, DSSC)</a:t>
              </a:r>
            </a:p>
          </p:txBody>
        </p:sp>
        <p:grpSp>
          <p:nvGrpSpPr>
            <p:cNvPr id="85" name="Group 84"/>
            <p:cNvGrpSpPr/>
            <p:nvPr/>
          </p:nvGrpSpPr>
          <p:grpSpPr>
            <a:xfrm>
              <a:off x="2592931" y="1221609"/>
              <a:ext cx="1249228" cy="1884765"/>
              <a:chOff x="2592931" y="1221609"/>
              <a:chExt cx="1249228" cy="1884765"/>
            </a:xfrm>
          </p:grpSpPr>
          <p:sp>
            <p:nvSpPr>
              <p:cNvPr id="86" name="Isosceles Triangle 85"/>
              <p:cNvSpPr/>
              <p:nvPr/>
            </p:nvSpPr>
            <p:spPr bwMode="auto">
              <a:xfrm>
                <a:off x="3277658" y="1221609"/>
                <a:ext cx="524709" cy="452359"/>
              </a:xfrm>
              <a:prstGeom prst="triangle">
                <a:avLst/>
              </a:prstGeom>
              <a:solidFill>
                <a:srgbClr val="EBE7AD"/>
              </a:solidFill>
              <a:ln w="9525" cap="flat" cmpd="sng" algn="ctr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vert="horz" wrap="none" lIns="270000" tIns="0" rIns="91440" bIns="45720" numCol="1" rtlCol="0" anchor="ctr" anchorCtr="0" compatLnSpc="1">
                <a:prstTxWarp prst="textNoShape">
                  <a:avLst/>
                </a:prstTxWarp>
                <a:normAutofit fontScale="70000" lnSpcReduction="20000"/>
              </a:bodyPr>
              <a:lstStyle/>
              <a:p>
                <a:pPr marL="298450" marR="0" indent="-29845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80000"/>
                  <a:buFont typeface="Wingdings" pitchFamily="2" charset="2"/>
                  <a:buChar char="n"/>
                  <a:tabLst/>
                </a:pPr>
                <a:endParaRPr kumimoji="0" lang="de-DE" sz="2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  <a:ea typeface="ＭＳ Ｐゴシック" pitchFamily="112" charset="-128"/>
                </a:endParaRPr>
              </a:p>
            </p:txBody>
          </p:sp>
          <p:sp>
            <p:nvSpPr>
              <p:cNvPr id="87" name="Oval 86"/>
              <p:cNvSpPr/>
              <p:nvPr/>
            </p:nvSpPr>
            <p:spPr bwMode="auto">
              <a:xfrm>
                <a:off x="2592931" y="1291057"/>
                <a:ext cx="1020378" cy="1020414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vert="horz" wrap="none" lIns="36000" tIns="0" rIns="0" bIns="0" numCol="1" rtlCol="0" anchor="ctr" anchorCtr="0" compatLnSpc="1">
                <a:prstTxWarp prst="textNoShape">
                  <a:avLst/>
                </a:prstTxWarp>
                <a:normAutofit/>
              </a:bodyPr>
              <a:lstStyle/>
              <a:p>
                <a:pPr marL="298450" marR="0" indent="-29845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80000"/>
                  <a:buNone/>
                  <a:tabLst/>
                </a:pPr>
                <a:r>
                  <a:rPr lang="en-US" sz="1200" dirty="0" smtClean="0">
                    <a:solidFill>
                      <a:srgbClr val="000000"/>
                    </a:solidFill>
                  </a:rPr>
                  <a:t>DAQ</a:t>
                </a:r>
              </a:p>
              <a:p>
                <a:pPr marL="298450" marR="0" indent="-29845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80000"/>
                  <a:buNone/>
                  <a:tabLst/>
                </a:pPr>
                <a:r>
                  <a:rPr lang="en-US" sz="1200" dirty="0" smtClean="0">
                    <a:solidFill>
                      <a:srgbClr val="000000"/>
                    </a:solidFill>
                  </a:rPr>
                  <a:t>Equipment </a:t>
                </a:r>
              </a:p>
            </p:txBody>
          </p:sp>
          <p:pic>
            <p:nvPicPr>
              <p:cNvPr id="88" name="Picture 87"/>
              <p:cNvPicPr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b="-1"/>
              <a:stretch/>
            </p:blipFill>
            <p:spPr>
              <a:xfrm>
                <a:off x="2855061" y="2532229"/>
                <a:ext cx="486321" cy="574145"/>
              </a:xfrm>
              <a:prstGeom prst="rect">
                <a:avLst/>
              </a:prstGeom>
            </p:spPr>
          </p:pic>
          <p:cxnSp>
            <p:nvCxnSpPr>
              <p:cNvPr id="89" name="Straight Connector 88"/>
              <p:cNvCxnSpPr>
                <a:stCxn id="87" idx="4"/>
                <a:endCxn id="88" idx="0"/>
              </p:cNvCxnSpPr>
              <p:nvPr/>
            </p:nvCxnSpPr>
            <p:spPr bwMode="auto">
              <a:xfrm flipH="1">
                <a:off x="3098223" y="2311471"/>
                <a:ext cx="4898" cy="220758"/>
              </a:xfrm>
              <a:prstGeom prst="line">
                <a:avLst/>
              </a:prstGeom>
              <a:noFill/>
              <a:ln w="381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  <p:grpSp>
            <p:nvGrpSpPr>
              <p:cNvPr id="90" name="Group 129"/>
              <p:cNvGrpSpPr>
                <a:grpSpLocks noChangeAspect="1"/>
              </p:cNvGrpSpPr>
              <p:nvPr/>
            </p:nvGrpSpPr>
            <p:grpSpPr>
              <a:xfrm>
                <a:off x="3317387" y="2716623"/>
                <a:ext cx="524772" cy="191687"/>
                <a:chOff x="1722064" y="2499496"/>
                <a:chExt cx="527688" cy="192744"/>
              </a:xfrm>
            </p:grpSpPr>
            <p:grpSp>
              <p:nvGrpSpPr>
                <p:cNvPr id="91" name="Group 120"/>
                <p:cNvGrpSpPr/>
                <p:nvPr/>
              </p:nvGrpSpPr>
              <p:grpSpPr>
                <a:xfrm>
                  <a:off x="2013911" y="2499496"/>
                  <a:ext cx="235841" cy="192744"/>
                  <a:chOff x="4485111" y="4313055"/>
                  <a:chExt cx="235841" cy="192744"/>
                </a:xfrm>
              </p:grpSpPr>
              <p:sp>
                <p:nvSpPr>
                  <p:cNvPr id="93" name="Rectangle 92"/>
                  <p:cNvSpPr/>
                  <p:nvPr/>
                </p:nvSpPr>
                <p:spPr>
                  <a:xfrm>
                    <a:off x="4485111" y="4313055"/>
                    <a:ext cx="135441" cy="192744"/>
                  </a:xfrm>
                  <a:prstGeom prst="rect">
                    <a:avLst/>
                  </a:prstGeom>
                  <a:solidFill>
                    <a:srgbClr val="7BAF26"/>
                  </a:solidFill>
                  <a:ln>
                    <a:solidFill>
                      <a:schemeClr val="tx2"/>
                    </a:solidFill>
                  </a:ln>
                </p:spPr>
                <p:txBody>
                  <a:bodyPr wrap="none" rtlCol="0" anchor="ctr" anchorCtr="0">
                    <a:normAutofit fontScale="40000" lnSpcReduction="20000"/>
                  </a:bodyPr>
                  <a:lstStyle/>
                  <a:p>
                    <a:pPr algn="ctr"/>
                    <a:endParaRPr lang="de-DE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94" name="Rectangle 93"/>
                  <p:cNvSpPr/>
                  <p:nvPr/>
                </p:nvSpPr>
                <p:spPr>
                  <a:xfrm>
                    <a:off x="4622425" y="4354818"/>
                    <a:ext cx="98527" cy="36000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2"/>
                    </a:solidFill>
                  </a:ln>
                </p:spPr>
                <p:txBody>
                  <a:bodyPr wrap="none" rtlCol="0" anchor="ctr" anchorCtr="0">
                    <a:normAutofit fontScale="25000" lnSpcReduction="20000"/>
                  </a:bodyPr>
                  <a:lstStyle/>
                  <a:p>
                    <a:pPr algn="ctr"/>
                    <a:endParaRPr lang="de-DE" dirty="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95" name="Rectangle 94"/>
                  <p:cNvSpPr/>
                  <p:nvPr/>
                </p:nvSpPr>
                <p:spPr>
                  <a:xfrm>
                    <a:off x="4622425" y="4421017"/>
                    <a:ext cx="98527" cy="36000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2"/>
                    </a:solidFill>
                  </a:ln>
                </p:spPr>
                <p:txBody>
                  <a:bodyPr wrap="none" rtlCol="0" anchor="ctr" anchorCtr="0">
                    <a:normAutofit fontScale="25000" lnSpcReduction="20000"/>
                  </a:bodyPr>
                  <a:lstStyle/>
                  <a:p>
                    <a:pPr algn="ctr"/>
                    <a:endParaRPr lang="de-DE">
                      <a:solidFill>
                        <a:srgbClr val="000000"/>
                      </a:solidFill>
                    </a:endParaRPr>
                  </a:p>
                </p:txBody>
              </p:sp>
            </p:grpSp>
            <p:sp>
              <p:nvSpPr>
                <p:cNvPr id="92" name="Rectangle 91"/>
                <p:cNvSpPr/>
                <p:nvPr/>
              </p:nvSpPr>
              <p:spPr>
                <a:xfrm>
                  <a:off x="1722064" y="2580586"/>
                  <a:ext cx="288000" cy="28800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solidFill>
                    <a:schemeClr val="tx2"/>
                  </a:solidFill>
                </a:ln>
              </p:spPr>
              <p:txBody>
                <a:bodyPr wrap="none" rtlCol="0" anchor="ctr" anchorCtr="0">
                  <a:normAutofit fontScale="25000" lnSpcReduction="20000"/>
                </a:bodyPr>
                <a:lstStyle/>
                <a:p>
                  <a:pPr algn="ctr"/>
                  <a:endParaRPr lang="de-DE">
                    <a:solidFill>
                      <a:srgbClr val="000000"/>
                    </a:solidFill>
                  </a:endParaRPr>
                </a:p>
              </p:txBody>
            </p:sp>
          </p:grpSp>
        </p:grpSp>
      </p:grpSp>
      <p:grpSp>
        <p:nvGrpSpPr>
          <p:cNvPr id="96" name="Group 95"/>
          <p:cNvGrpSpPr/>
          <p:nvPr/>
        </p:nvGrpSpPr>
        <p:grpSpPr>
          <a:xfrm>
            <a:off x="5302852" y="4263633"/>
            <a:ext cx="2171700" cy="2252710"/>
            <a:chOff x="6004737" y="3840314"/>
            <a:chExt cx="2171700" cy="2252710"/>
          </a:xfrm>
        </p:grpSpPr>
        <p:grpSp>
          <p:nvGrpSpPr>
            <p:cNvPr id="97" name="Group 96"/>
            <p:cNvGrpSpPr/>
            <p:nvPr/>
          </p:nvGrpSpPr>
          <p:grpSpPr>
            <a:xfrm>
              <a:off x="6256913" y="3840314"/>
              <a:ext cx="1608653" cy="1800185"/>
              <a:chOff x="1043450" y="3557497"/>
              <a:chExt cx="1608653" cy="1800185"/>
            </a:xfrm>
          </p:grpSpPr>
          <p:sp>
            <p:nvSpPr>
              <p:cNvPr id="99" name="Oval 98"/>
              <p:cNvSpPr>
                <a:spLocks noChangeAspect="1"/>
              </p:cNvSpPr>
              <p:nvPr/>
            </p:nvSpPr>
            <p:spPr bwMode="auto">
              <a:xfrm>
                <a:off x="1043450" y="4708952"/>
                <a:ext cx="628243" cy="633880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vert="horz" wrap="none" lIns="36000" tIns="0" rIns="0" bIns="0" numCol="1" rtlCol="0" anchor="ctr" anchorCtr="0" compatLnSpc="1">
                <a:prstTxWarp prst="textNoShape">
                  <a:avLst/>
                </a:prstTxWarp>
                <a:normAutofit/>
              </a:bodyPr>
              <a:lstStyle/>
              <a:p>
                <a:pPr marL="298450" marR="0" indent="-29845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80000"/>
                  <a:buNone/>
                  <a:tabLst/>
                </a:pP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  <a:ea typeface="ＭＳ Ｐゴシック" pitchFamily="112" charset="-128"/>
                </a:endParaRPr>
              </a:p>
            </p:txBody>
          </p:sp>
          <p:grpSp>
            <p:nvGrpSpPr>
              <p:cNvPr id="100" name="Group 99"/>
              <p:cNvGrpSpPr/>
              <p:nvPr/>
            </p:nvGrpSpPr>
            <p:grpSpPr>
              <a:xfrm>
                <a:off x="1347213" y="3557497"/>
                <a:ext cx="1028185" cy="1071148"/>
                <a:chOff x="1347213" y="3557497"/>
                <a:chExt cx="1028185" cy="1071148"/>
              </a:xfrm>
            </p:grpSpPr>
            <p:sp>
              <p:nvSpPr>
                <p:cNvPr id="104" name="Parallelogram 103"/>
                <p:cNvSpPr>
                  <a:spLocks noChangeAspect="1"/>
                </p:cNvSpPr>
                <p:nvPr/>
              </p:nvSpPr>
              <p:spPr>
                <a:xfrm>
                  <a:off x="1927916" y="3557497"/>
                  <a:ext cx="447482" cy="386295"/>
                </a:xfrm>
                <a:prstGeom prst="parallelogram">
                  <a:avLst/>
                </a:prstGeom>
                <a:solidFill>
                  <a:schemeClr val="tx1">
                    <a:lumMod val="25000"/>
                    <a:lumOff val="75000"/>
                  </a:schemeClr>
                </a:solidFill>
                <a:ln>
                  <a:solidFill>
                    <a:schemeClr val="tx2"/>
                  </a:solidFill>
                </a:ln>
              </p:spPr>
              <p:txBody>
                <a:bodyPr wrap="none" rtlCol="0" anchor="ctr" anchorCtr="0">
                  <a:normAutofit fontScale="62500" lnSpcReduction="20000"/>
                </a:bodyPr>
                <a:lstStyle/>
                <a:p>
                  <a:pPr algn="ctr"/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5" name="Oval 104"/>
                <p:cNvSpPr/>
                <p:nvPr/>
              </p:nvSpPr>
              <p:spPr bwMode="auto">
                <a:xfrm>
                  <a:off x="1347213" y="3608240"/>
                  <a:ext cx="1020404" cy="1020405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2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vert="horz" wrap="none" lIns="36000" tIns="0" rIns="0" bIns="0" numCol="1" rtlCol="0" anchor="ctr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pPr marL="298450" marR="0" indent="-298450" algn="ctr" defTabSz="914400" rtl="0" eaLnBrk="1" fontAlgn="base" latinLnBrk="0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2"/>
                    </a:buClr>
                    <a:buSzPct val="80000"/>
                    <a:buNone/>
                    <a:tabLst/>
                  </a:pPr>
                  <a:r>
                    <a:rPr kumimoji="0" 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</a:rPr>
                    <a:t>Composite</a:t>
                  </a:r>
                </a:p>
                <a:p>
                  <a:pPr marL="298450" marR="0" indent="-298450" algn="ctr" defTabSz="914400" rtl="0" eaLnBrk="1" fontAlgn="base" latinLnBrk="0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2"/>
                    </a:buClr>
                    <a:buSzPct val="80000"/>
                    <a:buNone/>
                    <a:tabLst/>
                  </a:pPr>
                  <a:r>
                    <a:rPr lang="en-US" sz="1200" dirty="0" smtClean="0">
                      <a:solidFill>
                        <a:srgbClr val="000000"/>
                      </a:solidFill>
                    </a:rPr>
                    <a:t>Device</a:t>
                  </a: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</a:endParaRPr>
                </a:p>
              </p:txBody>
            </p:sp>
          </p:grpSp>
          <p:sp>
            <p:nvSpPr>
              <p:cNvPr id="101" name="Oval 100"/>
              <p:cNvSpPr>
                <a:spLocks noChangeAspect="1"/>
              </p:cNvSpPr>
              <p:nvPr/>
            </p:nvSpPr>
            <p:spPr bwMode="auto">
              <a:xfrm>
                <a:off x="2021293" y="4726871"/>
                <a:ext cx="630810" cy="630811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vert="horz" wrap="none" lIns="36000" tIns="0" rIns="0" bIns="0" numCol="1" rtlCol="0" anchor="ctr" anchorCtr="0" compatLnSpc="1">
                <a:prstTxWarp prst="textNoShape">
                  <a:avLst/>
                </a:prstTxWarp>
                <a:normAutofit/>
              </a:bodyPr>
              <a:lstStyle/>
              <a:p>
                <a:pPr marL="298450" marR="0" indent="-29845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80000"/>
                  <a:buNone/>
                  <a:tabLst/>
                </a:pP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  <a:ea typeface="ＭＳ Ｐゴシック" pitchFamily="112" charset="-128"/>
                </a:endParaRPr>
              </a:p>
            </p:txBody>
          </p:sp>
          <p:cxnSp>
            <p:nvCxnSpPr>
              <p:cNvPr id="102" name="Straight Connector 101"/>
              <p:cNvCxnSpPr>
                <a:stCxn id="105" idx="3"/>
                <a:endCxn id="99" idx="0"/>
              </p:cNvCxnSpPr>
              <p:nvPr/>
            </p:nvCxnSpPr>
            <p:spPr bwMode="auto">
              <a:xfrm flipH="1">
                <a:off x="1357572" y="4479210"/>
                <a:ext cx="139076" cy="229742"/>
              </a:xfrm>
              <a:prstGeom prst="line">
                <a:avLst/>
              </a:prstGeom>
              <a:noFill/>
              <a:ln w="19050" cap="flat" cmpd="sng" algn="ctr">
                <a:solidFill>
                  <a:schemeClr val="folHlink"/>
                </a:solidFill>
                <a:prstDash val="dash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3" name="Straight Connector 102"/>
              <p:cNvCxnSpPr>
                <a:stCxn id="105" idx="5"/>
                <a:endCxn id="101" idx="0"/>
              </p:cNvCxnSpPr>
              <p:nvPr/>
            </p:nvCxnSpPr>
            <p:spPr bwMode="auto">
              <a:xfrm>
                <a:off x="2218182" y="4479210"/>
                <a:ext cx="118516" cy="247661"/>
              </a:xfrm>
              <a:prstGeom prst="line">
                <a:avLst/>
              </a:prstGeom>
              <a:noFill/>
              <a:ln w="19050" cap="flat" cmpd="sng" algn="ctr">
                <a:solidFill>
                  <a:schemeClr val="folHlink"/>
                </a:solidFill>
                <a:prstDash val="dash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98" name="TextBox 97"/>
            <p:cNvSpPr txBox="1"/>
            <p:nvPr/>
          </p:nvSpPr>
          <p:spPr>
            <a:xfrm>
              <a:off x="6004737" y="5631359"/>
              <a:ext cx="21717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600"/>
                </a:spcBef>
                <a:buClr>
                  <a:schemeClr val="accent2"/>
                </a:buClr>
                <a:buSzPct val="80000"/>
                <a:buNone/>
              </a:pPr>
              <a:r>
                <a:rPr lang="en-US" sz="1200" dirty="0" smtClean="0">
                  <a:solidFill>
                    <a:srgbClr val="000000"/>
                  </a:solidFill>
                </a:rPr>
                <a:t>e.g. complex detector motion control</a:t>
              </a:r>
            </a:p>
          </p:txBody>
        </p:sp>
      </p:grpSp>
      <p:grpSp>
        <p:nvGrpSpPr>
          <p:cNvPr id="120" name="Group 119"/>
          <p:cNvGrpSpPr/>
          <p:nvPr/>
        </p:nvGrpSpPr>
        <p:grpSpPr>
          <a:xfrm>
            <a:off x="1236709" y="2072915"/>
            <a:ext cx="6292786" cy="2767807"/>
            <a:chOff x="1236709" y="2072915"/>
            <a:chExt cx="6292786" cy="2767807"/>
          </a:xfrm>
        </p:grpSpPr>
        <p:grpSp>
          <p:nvGrpSpPr>
            <p:cNvPr id="6" name="Group 5"/>
            <p:cNvGrpSpPr/>
            <p:nvPr/>
          </p:nvGrpSpPr>
          <p:grpSpPr>
            <a:xfrm>
              <a:off x="4104125" y="2784972"/>
              <a:ext cx="1352911" cy="1637566"/>
              <a:chOff x="4137549" y="2651295"/>
              <a:chExt cx="1352911" cy="1637566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4137549" y="3018914"/>
                <a:ext cx="1352911" cy="1269947"/>
                <a:chOff x="250521" y="4456378"/>
                <a:chExt cx="1291517" cy="1212320"/>
              </a:xfrm>
              <a:scene3d>
                <a:camera prst="isometricTopUp"/>
                <a:lightRig rig="threePt" dir="t"/>
              </a:scene3d>
            </p:grpSpPr>
            <p:pic>
              <p:nvPicPr>
                <p:cNvPr id="9" name="Picture 8" descr="justPuzzle.jpg"/>
                <p:cNvPicPr>
                  <a:picLocks noChangeAspect="1"/>
                </p:cNvPicPr>
                <p:nvPr/>
              </p:nvPicPr>
              <p:blipFill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>
                <a:xfrm>
                  <a:off x="290533" y="4456378"/>
                  <a:ext cx="1179327" cy="1185534"/>
                </a:xfrm>
                <a:prstGeom prst="rect">
                  <a:avLst/>
                </a:prstGeom>
              </p:spPr>
            </p:pic>
            <p:sp>
              <p:nvSpPr>
                <p:cNvPr id="10" name="TextBox 9"/>
                <p:cNvSpPr txBox="1"/>
                <p:nvPr/>
              </p:nvSpPr>
              <p:spPr>
                <a:xfrm>
                  <a:off x="275027" y="5367295"/>
                  <a:ext cx="384102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>
                    <a:buNone/>
                  </a:pPr>
                  <a:r>
                    <a:rPr lang="en-US" sz="1000" b="1" dirty="0" smtClean="0">
                      <a:solidFill>
                        <a:schemeClr val="bg2">
                          <a:lumMod val="50000"/>
                        </a:schemeClr>
                      </a:solidFill>
                    </a:rPr>
                    <a:t>DM</a:t>
                  </a:r>
                  <a:endParaRPr lang="de-DE" sz="1000" b="1" dirty="0">
                    <a:solidFill>
                      <a:schemeClr val="bg2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11" name="TextBox 10"/>
                <p:cNvSpPr txBox="1"/>
                <p:nvPr/>
              </p:nvSpPr>
              <p:spPr>
                <a:xfrm>
                  <a:off x="1136708" y="5395368"/>
                  <a:ext cx="405330" cy="27333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>
                    <a:buNone/>
                  </a:pPr>
                  <a:r>
                    <a:rPr lang="en-US" sz="1000" b="1" dirty="0" smtClean="0">
                      <a:solidFill>
                        <a:schemeClr val="bg2">
                          <a:lumMod val="50000"/>
                        </a:schemeClr>
                      </a:solidFill>
                    </a:rPr>
                    <a:t>DA</a:t>
                  </a:r>
                </a:p>
              </p:txBody>
            </p:sp>
            <p:sp>
              <p:nvSpPr>
                <p:cNvPr id="12" name="TextBox 11"/>
                <p:cNvSpPr txBox="1"/>
                <p:nvPr/>
              </p:nvSpPr>
              <p:spPr>
                <a:xfrm>
                  <a:off x="841138" y="4473958"/>
                  <a:ext cx="640520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>
                    <a:buNone/>
                  </a:pPr>
                  <a:r>
                    <a:rPr lang="en-US" sz="1000" b="1" dirty="0" smtClean="0">
                      <a:solidFill>
                        <a:schemeClr val="bg2">
                          <a:lumMod val="50000"/>
                        </a:schemeClr>
                      </a:solidFill>
                    </a:rPr>
                    <a:t>Control</a:t>
                  </a:r>
                </a:p>
              </p:txBody>
            </p:sp>
            <p:sp>
              <p:nvSpPr>
                <p:cNvPr id="13" name="TextBox 12"/>
                <p:cNvSpPr txBox="1"/>
                <p:nvPr/>
              </p:nvSpPr>
              <p:spPr>
                <a:xfrm>
                  <a:off x="250521" y="4476685"/>
                  <a:ext cx="469637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:r>
                    <a:rPr lang="en-US" sz="1000" b="1" dirty="0" smtClean="0">
                      <a:solidFill>
                        <a:schemeClr val="bg2">
                          <a:lumMod val="50000"/>
                        </a:schemeClr>
                      </a:solidFill>
                    </a:rPr>
                    <a:t>DAQ</a:t>
                  </a:r>
                </a:p>
              </p:txBody>
            </p:sp>
          </p:grpSp>
          <p:sp>
            <p:nvSpPr>
              <p:cNvPr id="8" name="Can 7"/>
              <p:cNvSpPr/>
              <p:nvPr/>
            </p:nvSpPr>
            <p:spPr bwMode="auto">
              <a:xfrm>
                <a:off x="4668604" y="2651295"/>
                <a:ext cx="244590" cy="1125129"/>
              </a:xfrm>
              <a:prstGeom prst="can">
                <a:avLst>
                  <a:gd name="adj" fmla="val 54120"/>
                </a:avLst>
              </a:prstGeom>
              <a:solidFill>
                <a:schemeClr val="bg1">
                  <a:lumMod val="75000"/>
                  <a:alpha val="70000"/>
                </a:schemeClr>
              </a:solidFill>
              <a:ln w="9525" cap="flat" cmpd="sng" algn="ctr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270000" tIns="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298450" marR="0" indent="-29845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80000"/>
                  <a:buFont typeface="Wingdings" pitchFamily="2" charset="2"/>
                  <a:buChar char="n"/>
                  <a:tabLst/>
                </a:pPr>
                <a:endParaRPr kumimoji="0" lang="de-DE" sz="2000" b="0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" charset="0"/>
                  <a:ea typeface="ＭＳ Ｐゴシック" pitchFamily="112" charset="-128"/>
                </a:endParaRPr>
              </a:p>
            </p:txBody>
          </p:sp>
        </p:grpSp>
        <p:grpSp>
          <p:nvGrpSpPr>
            <p:cNvPr id="116" name="Group 115"/>
            <p:cNvGrpSpPr/>
            <p:nvPr/>
          </p:nvGrpSpPr>
          <p:grpSpPr>
            <a:xfrm>
              <a:off x="1236709" y="2072915"/>
              <a:ext cx="6292786" cy="2767807"/>
              <a:chOff x="1236709" y="2072915"/>
              <a:chExt cx="6292786" cy="2767807"/>
            </a:xfrm>
          </p:grpSpPr>
          <p:cxnSp>
            <p:nvCxnSpPr>
              <p:cNvPr id="14" name="Straight Connector 13"/>
              <p:cNvCxnSpPr>
                <a:endCxn id="82" idx="7"/>
              </p:cNvCxnSpPr>
              <p:nvPr/>
            </p:nvCxnSpPr>
            <p:spPr bwMode="auto">
              <a:xfrm flipH="1">
                <a:off x="1926660" y="3642747"/>
                <a:ext cx="2763714" cy="641347"/>
              </a:xfrm>
              <a:prstGeom prst="line">
                <a:avLst/>
              </a:prstGeom>
              <a:noFill/>
              <a:ln w="9525" cap="flat" cmpd="sng" algn="ctr">
                <a:solidFill>
                  <a:schemeClr val="tx2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5" name="Straight Connector 14"/>
              <p:cNvCxnSpPr>
                <a:stCxn id="45" idx="3"/>
                <a:endCxn id="8" idx="4"/>
              </p:cNvCxnSpPr>
              <p:nvPr/>
            </p:nvCxnSpPr>
            <p:spPr bwMode="auto">
              <a:xfrm flipH="1">
                <a:off x="4879770" y="2975910"/>
                <a:ext cx="2649725" cy="371627"/>
              </a:xfrm>
              <a:prstGeom prst="line">
                <a:avLst/>
              </a:prstGeom>
              <a:noFill/>
              <a:ln w="9525" cap="flat" cmpd="sng" algn="ctr">
                <a:solidFill>
                  <a:schemeClr val="tx2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6" name="Straight Connector 15"/>
              <p:cNvCxnSpPr>
                <a:stCxn id="37" idx="5"/>
                <a:endCxn id="8" idx="2"/>
              </p:cNvCxnSpPr>
              <p:nvPr/>
            </p:nvCxnSpPr>
            <p:spPr bwMode="auto">
              <a:xfrm>
                <a:off x="1236709" y="2500894"/>
                <a:ext cx="3398471" cy="846643"/>
              </a:xfrm>
              <a:prstGeom prst="line">
                <a:avLst/>
              </a:prstGeom>
              <a:noFill/>
              <a:ln w="9525" cap="flat" cmpd="sng" algn="ctr">
                <a:solidFill>
                  <a:schemeClr val="tx2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6" name="Straight Connector 105"/>
              <p:cNvCxnSpPr>
                <a:stCxn id="87" idx="5"/>
              </p:cNvCxnSpPr>
              <p:nvPr/>
            </p:nvCxnSpPr>
            <p:spPr bwMode="auto">
              <a:xfrm>
                <a:off x="3330185" y="2072915"/>
                <a:ext cx="1293342" cy="767759"/>
              </a:xfrm>
              <a:prstGeom prst="line">
                <a:avLst/>
              </a:prstGeom>
              <a:noFill/>
              <a:ln w="9525" cap="flat" cmpd="sng" algn="ctr">
                <a:solidFill>
                  <a:schemeClr val="tx2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7" name="Straight Connector 106"/>
              <p:cNvCxnSpPr>
                <a:stCxn id="21" idx="3"/>
              </p:cNvCxnSpPr>
              <p:nvPr/>
            </p:nvCxnSpPr>
            <p:spPr bwMode="auto">
              <a:xfrm flipH="1">
                <a:off x="4868630" y="2124335"/>
                <a:ext cx="974315" cy="705199"/>
              </a:xfrm>
              <a:prstGeom prst="line">
                <a:avLst/>
              </a:prstGeom>
              <a:noFill/>
              <a:ln w="9525" cap="flat" cmpd="sng" algn="ctr">
                <a:solidFill>
                  <a:schemeClr val="tx2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8" name="Straight Connector 107"/>
              <p:cNvCxnSpPr>
                <a:endCxn id="105" idx="1"/>
              </p:cNvCxnSpPr>
              <p:nvPr/>
            </p:nvCxnSpPr>
            <p:spPr bwMode="auto">
              <a:xfrm>
                <a:off x="4812925" y="3665027"/>
                <a:ext cx="1195301" cy="798784"/>
              </a:xfrm>
              <a:prstGeom prst="line">
                <a:avLst/>
              </a:prstGeom>
              <a:noFill/>
              <a:ln w="9525" cap="flat" cmpd="sng" algn="ctr">
                <a:solidFill>
                  <a:schemeClr val="tx2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9" name="Straight Connector 108"/>
              <p:cNvCxnSpPr>
                <a:endCxn id="61" idx="0"/>
              </p:cNvCxnSpPr>
              <p:nvPr/>
            </p:nvCxnSpPr>
            <p:spPr bwMode="auto">
              <a:xfrm flipH="1">
                <a:off x="3919328" y="3743006"/>
                <a:ext cx="804469" cy="1097716"/>
              </a:xfrm>
              <a:prstGeom prst="line">
                <a:avLst/>
              </a:prstGeom>
              <a:noFill/>
              <a:ln w="9525" cap="flat" cmpd="sng" algn="ctr">
                <a:solidFill>
                  <a:schemeClr val="tx2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110" name="TextBox 109"/>
            <p:cNvSpPr txBox="1"/>
            <p:nvPr/>
          </p:nvSpPr>
          <p:spPr>
            <a:xfrm>
              <a:off x="3960050" y="4219778"/>
              <a:ext cx="152133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buNone/>
              </a:pPr>
              <a:r>
                <a:rPr lang="en-US" sz="1400" i="1" dirty="0" smtClean="0"/>
                <a:t>Message Broker</a:t>
              </a:r>
            </a:p>
          </p:txBody>
        </p:sp>
      </p:grpSp>
      <p:grpSp>
        <p:nvGrpSpPr>
          <p:cNvPr id="117" name="Group 116"/>
          <p:cNvGrpSpPr/>
          <p:nvPr/>
        </p:nvGrpSpPr>
        <p:grpSpPr>
          <a:xfrm>
            <a:off x="639922" y="2118929"/>
            <a:ext cx="2393373" cy="3217780"/>
            <a:chOff x="639922" y="2118929"/>
            <a:chExt cx="2393373" cy="3217780"/>
          </a:xfrm>
        </p:grpSpPr>
        <p:cxnSp>
          <p:nvCxnSpPr>
            <p:cNvPr id="111" name="Elbow Connector 110"/>
            <p:cNvCxnSpPr>
              <a:stCxn id="34" idx="3"/>
              <a:endCxn id="78" idx="1"/>
            </p:cNvCxnSpPr>
            <p:nvPr/>
          </p:nvCxnSpPr>
          <p:spPr bwMode="auto">
            <a:xfrm flipH="1">
              <a:off x="639922" y="2118929"/>
              <a:ext cx="1283387" cy="2500405"/>
            </a:xfrm>
            <a:prstGeom prst="bentConnector5">
              <a:avLst>
                <a:gd name="adj1" fmla="val -1318"/>
                <a:gd name="adj2" fmla="val 65816"/>
                <a:gd name="adj3" fmla="val 117812"/>
              </a:avLst>
            </a:prstGeom>
            <a:noFill/>
            <a:ln w="19050" cap="sq" cmpd="sng" algn="ctr">
              <a:solidFill>
                <a:schemeClr val="tx2"/>
              </a:solidFill>
              <a:prstDash val="lg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12" name="Elbow Connector 111"/>
            <p:cNvCxnSpPr>
              <a:stCxn id="73" idx="3"/>
              <a:endCxn id="52" idx="1"/>
            </p:cNvCxnSpPr>
            <p:nvPr/>
          </p:nvCxnSpPr>
          <p:spPr bwMode="auto">
            <a:xfrm>
              <a:off x="2504865" y="4627158"/>
              <a:ext cx="528430" cy="709551"/>
            </a:xfrm>
            <a:prstGeom prst="bentConnector3">
              <a:avLst>
                <a:gd name="adj1" fmla="val 50000"/>
              </a:avLst>
            </a:prstGeom>
            <a:noFill/>
            <a:ln w="19050" cap="sq" cmpd="sng" algn="ctr">
              <a:solidFill>
                <a:schemeClr val="tx2"/>
              </a:solidFill>
              <a:prstDash val="lg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19" name="Group 118"/>
          <p:cNvGrpSpPr/>
          <p:nvPr/>
        </p:nvGrpSpPr>
        <p:grpSpPr>
          <a:xfrm>
            <a:off x="3968869" y="1252418"/>
            <a:ext cx="1555075" cy="1532554"/>
            <a:chOff x="3968869" y="1252418"/>
            <a:chExt cx="1555075" cy="1532554"/>
          </a:xfrm>
        </p:grpSpPr>
        <p:grpSp>
          <p:nvGrpSpPr>
            <p:cNvPr id="118" name="Group 117"/>
            <p:cNvGrpSpPr/>
            <p:nvPr/>
          </p:nvGrpSpPr>
          <p:grpSpPr>
            <a:xfrm>
              <a:off x="3968869" y="1252418"/>
              <a:ext cx="1555075" cy="941863"/>
              <a:chOff x="3968869" y="1252418"/>
              <a:chExt cx="1555075" cy="941863"/>
            </a:xfrm>
          </p:grpSpPr>
          <p:pic>
            <p:nvPicPr>
              <p:cNvPr id="113" name="Picture 4" descr="C:\Users\heisenb\AppData\Local\Temp\Screenshot-2.png"/>
              <p:cNvPicPr>
                <a:picLocks noChangeAspect="1" noChangeArrowheads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19725" y="1252418"/>
                <a:ext cx="933024" cy="638079"/>
              </a:xfrm>
              <a:prstGeom prst="rect">
                <a:avLst/>
              </a:prstGeom>
              <a:noFill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14" name="TextBox 113"/>
              <p:cNvSpPr txBox="1"/>
              <p:nvPr/>
            </p:nvSpPr>
            <p:spPr>
              <a:xfrm>
                <a:off x="3968869" y="1886504"/>
                <a:ext cx="155507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buNone/>
                </a:pPr>
                <a:r>
                  <a:rPr lang="en-US" sz="1400" i="1" dirty="0" smtClean="0"/>
                  <a:t>User interface(s)</a:t>
                </a:r>
              </a:p>
            </p:txBody>
          </p:sp>
        </p:grpSp>
        <p:cxnSp>
          <p:nvCxnSpPr>
            <p:cNvPr id="115" name="Straight Connector 114"/>
            <p:cNvCxnSpPr>
              <a:stCxn id="114" idx="2"/>
              <a:endCxn id="8" idx="1"/>
            </p:cNvCxnSpPr>
            <p:nvPr/>
          </p:nvCxnSpPr>
          <p:spPr bwMode="auto">
            <a:xfrm>
              <a:off x="4746407" y="2194281"/>
              <a:ext cx="11068" cy="590691"/>
            </a:xfrm>
            <a:prstGeom prst="line">
              <a:avLst/>
            </a:prstGeom>
            <a:noFill/>
            <a:ln w="9525" cap="flat" cmpd="sng" algn="ctr">
              <a:solidFill>
                <a:schemeClr val="tx2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8381612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Device – As controllable object</a:t>
            </a:r>
            <a:endParaRPr lang="de-D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A4D7B91-C1AD-4A19-8089-81E1B2B1A91F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117475" y="6505575"/>
            <a:ext cx="5702300" cy="2667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GB" dirty="0" smtClean="0"/>
              <a:t>Burkhard Heisen (</a:t>
            </a:r>
            <a:r>
              <a:rPr lang="en-US" dirty="0"/>
              <a:t>CAS Group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18" name="Rectangle 17"/>
          <p:cNvSpPr/>
          <p:nvPr/>
        </p:nvSpPr>
        <p:spPr>
          <a:xfrm>
            <a:off x="-295918" y="1184538"/>
            <a:ext cx="4266073" cy="54307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14375" lvl="1" indent="-257175">
              <a:lnSpc>
                <a:spcPct val="120000"/>
              </a:lnSpc>
            </a:pPr>
            <a:r>
              <a:rPr lang="en-US" sz="1600" dirty="0" smtClean="0">
                <a:solidFill>
                  <a:srgbClr val="000000"/>
                </a:solidFill>
              </a:rPr>
              <a:t>Device </a:t>
            </a:r>
            <a:r>
              <a:rPr lang="en-US" sz="1600" dirty="0">
                <a:solidFill>
                  <a:srgbClr val="000000"/>
                </a:solidFill>
              </a:rPr>
              <a:t>classes</a:t>
            </a:r>
            <a:r>
              <a:rPr lang="en-US" sz="1600" i="1" dirty="0">
                <a:solidFill>
                  <a:srgbClr val="000000"/>
                </a:solidFill>
              </a:rPr>
              <a:t> </a:t>
            </a:r>
            <a:r>
              <a:rPr lang="en-US" sz="1600" dirty="0">
                <a:solidFill>
                  <a:srgbClr val="000000"/>
                </a:solidFill>
              </a:rPr>
              <a:t>can </a:t>
            </a:r>
            <a:r>
              <a:rPr lang="en-US" sz="1600" dirty="0"/>
              <a:t>be loaded at runtime (</a:t>
            </a:r>
            <a:r>
              <a:rPr lang="en-US" sz="1600" b="1" dirty="0" smtClean="0"/>
              <a:t>plugin technology</a:t>
            </a:r>
            <a:r>
              <a:rPr lang="en-US" sz="1600" dirty="0" smtClean="0"/>
              <a:t>)</a:t>
            </a:r>
          </a:p>
          <a:p>
            <a:pPr marL="714375" lvl="1" indent="-257175">
              <a:lnSpc>
                <a:spcPct val="120000"/>
              </a:lnSpc>
            </a:pPr>
            <a:r>
              <a:rPr lang="en-US" sz="1600" dirty="0" smtClean="0"/>
              <a:t>Can be written in </a:t>
            </a:r>
            <a:r>
              <a:rPr lang="en-US" sz="1600" b="1" dirty="0" smtClean="0"/>
              <a:t>C++</a:t>
            </a:r>
            <a:r>
              <a:rPr lang="en-US" sz="1600" dirty="0" smtClean="0"/>
              <a:t> or </a:t>
            </a:r>
            <a:r>
              <a:rPr lang="en-US" sz="1600" b="1" dirty="0" smtClean="0"/>
              <a:t>Python</a:t>
            </a:r>
          </a:p>
          <a:p>
            <a:pPr marL="714375" lvl="1" indent="-257175">
              <a:lnSpc>
                <a:spcPct val="120000"/>
              </a:lnSpc>
            </a:pPr>
            <a:r>
              <a:rPr lang="en-US" sz="1600" dirty="0" smtClean="0"/>
              <a:t>Devices completely </a:t>
            </a:r>
            <a:r>
              <a:rPr lang="en-US" sz="1600" b="1" dirty="0" smtClean="0"/>
              <a:t>describe themselves</a:t>
            </a:r>
            <a:r>
              <a:rPr lang="en-US" sz="1600" dirty="0" smtClean="0"/>
              <a:t>. Allows automatic GUI creation</a:t>
            </a:r>
          </a:p>
          <a:p>
            <a:pPr marL="714375" lvl="1" indent="-257175">
              <a:lnSpc>
                <a:spcPct val="120000"/>
              </a:lnSpc>
            </a:pPr>
            <a:r>
              <a:rPr lang="en-US" sz="1600" b="1" dirty="0">
                <a:solidFill>
                  <a:srgbClr val="000000"/>
                </a:solidFill>
              </a:rPr>
              <a:t>Runtime-extension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/>
              <a:t>of </a:t>
            </a:r>
            <a:r>
              <a:rPr lang="en-US" sz="1600" dirty="0">
                <a:solidFill>
                  <a:srgbClr val="000000"/>
                </a:solidFill>
              </a:rPr>
              <a:t>properties, commands and attributes is </a:t>
            </a:r>
            <a:r>
              <a:rPr lang="en-US" sz="1600" dirty="0"/>
              <a:t>possible</a:t>
            </a:r>
            <a:endParaRPr lang="de-DE" sz="1600" dirty="0"/>
          </a:p>
          <a:p>
            <a:pPr marL="714375" lvl="1" indent="-257175">
              <a:lnSpc>
                <a:spcPct val="120000"/>
              </a:lnSpc>
            </a:pPr>
            <a:r>
              <a:rPr lang="en-US" sz="1600" b="1" dirty="0"/>
              <a:t>H</a:t>
            </a:r>
            <a:r>
              <a:rPr lang="en-US" sz="1600" b="1" dirty="0" smtClean="0"/>
              <a:t>ierarchical </a:t>
            </a:r>
            <a:r>
              <a:rPr lang="en-US" sz="1600" b="1" dirty="0"/>
              <a:t>groupings</a:t>
            </a:r>
            <a:r>
              <a:rPr lang="en-US" sz="1600" dirty="0"/>
              <a:t> </a:t>
            </a:r>
            <a:r>
              <a:rPr lang="en-US" sz="1600" dirty="0" smtClean="0"/>
              <a:t>of parameters are possible</a:t>
            </a:r>
          </a:p>
          <a:p>
            <a:pPr marL="714375" lvl="1" indent="-257175">
              <a:lnSpc>
                <a:spcPct val="120000"/>
              </a:lnSpc>
            </a:pPr>
            <a:r>
              <a:rPr lang="en-US" sz="1600" dirty="0"/>
              <a:t>Any property setting or command execution can be restricted to a set of </a:t>
            </a:r>
            <a:r>
              <a:rPr lang="en-US" sz="1600" b="1" dirty="0"/>
              <a:t>allowed states</a:t>
            </a:r>
            <a:r>
              <a:rPr lang="en-US" sz="1600" dirty="0"/>
              <a:t> </a:t>
            </a:r>
            <a:endParaRPr lang="en-US" sz="1600" dirty="0" smtClean="0"/>
          </a:p>
          <a:p>
            <a:pPr marL="714375" lvl="1" indent="-257175">
              <a:lnSpc>
                <a:spcPct val="120000"/>
              </a:lnSpc>
            </a:pPr>
            <a:r>
              <a:rPr lang="en-US" sz="1600" dirty="0" smtClean="0"/>
              <a:t>The </a:t>
            </a:r>
            <a:r>
              <a:rPr lang="en-US" sz="1600" dirty="0"/>
              <a:t>GUI </a:t>
            </a:r>
            <a:r>
              <a:rPr lang="en-US" sz="1600" dirty="0" smtClean="0"/>
              <a:t>reflects state limitations by </a:t>
            </a:r>
            <a:r>
              <a:rPr lang="en-US" sz="1600" b="1" dirty="0" smtClean="0"/>
              <a:t>enabling/disabling </a:t>
            </a:r>
            <a:r>
              <a:rPr lang="en-US" sz="1600" b="1" dirty="0"/>
              <a:t>buttons</a:t>
            </a:r>
            <a:r>
              <a:rPr lang="en-US" sz="1600" dirty="0"/>
              <a:t> and </a:t>
            </a:r>
            <a:r>
              <a:rPr lang="en-US" sz="1600" b="1" dirty="0" smtClean="0"/>
              <a:t>properties </a:t>
            </a:r>
            <a:r>
              <a:rPr lang="en-US" sz="1600" dirty="0" smtClean="0"/>
              <a:t>dynamically</a:t>
            </a:r>
            <a:endParaRPr lang="en-US" sz="1600" b="1" dirty="0"/>
          </a:p>
          <a:p>
            <a:pPr marL="714375" lvl="1" indent="-257175">
              <a:lnSpc>
                <a:spcPct val="120000"/>
              </a:lnSpc>
            </a:pPr>
            <a:endParaRPr lang="de-DE" sz="1500" dirty="0"/>
          </a:p>
        </p:txBody>
      </p:sp>
      <p:pic>
        <p:nvPicPr>
          <p:cNvPr id="7" name="Picture 6" descr="Screenshot from 2015-01-26 19-22-0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2908" y="5228958"/>
            <a:ext cx="4730192" cy="1129598"/>
          </a:xfrm>
          <a:prstGeom prst="rect">
            <a:avLst/>
          </a:prstGeom>
        </p:spPr>
      </p:pic>
      <p:grpSp>
        <p:nvGrpSpPr>
          <p:cNvPr id="51" name="Group 50"/>
          <p:cNvGrpSpPr/>
          <p:nvPr/>
        </p:nvGrpSpPr>
        <p:grpSpPr>
          <a:xfrm>
            <a:off x="4027135" y="1144372"/>
            <a:ext cx="4492497" cy="4005924"/>
            <a:chOff x="4027135" y="1066392"/>
            <a:chExt cx="4492497" cy="4005924"/>
          </a:xfrm>
        </p:grpSpPr>
        <p:grpSp>
          <p:nvGrpSpPr>
            <p:cNvPr id="13" name="Group 12"/>
            <p:cNvGrpSpPr/>
            <p:nvPr/>
          </p:nvGrpSpPr>
          <p:grpSpPr>
            <a:xfrm>
              <a:off x="4027135" y="1066392"/>
              <a:ext cx="4261791" cy="4005924"/>
              <a:chOff x="0" y="1489742"/>
              <a:chExt cx="4552304" cy="4278995"/>
            </a:xfrm>
          </p:grpSpPr>
          <p:pic>
            <p:nvPicPr>
              <p:cNvPr id="8" name="Picture 7" descr="Screenshot from 2015-01-26 19-11-43.png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0" y="1489742"/>
                <a:ext cx="4552304" cy="4278995"/>
              </a:xfrm>
              <a:prstGeom prst="rect">
                <a:avLst/>
              </a:prstGeom>
            </p:spPr>
          </p:pic>
          <p:sp>
            <p:nvSpPr>
              <p:cNvPr id="9" name="Rectangle 8"/>
              <p:cNvSpPr/>
              <p:nvPr/>
            </p:nvSpPr>
            <p:spPr>
              <a:xfrm>
                <a:off x="697007" y="3684306"/>
                <a:ext cx="137288" cy="1512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7379173" y="2961223"/>
              <a:ext cx="863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buNone/>
              </a:pPr>
              <a:r>
                <a:rPr lang="en-US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Attribute</a:t>
              </a:r>
            </a:p>
          </p:txBody>
        </p:sp>
        <p:cxnSp>
          <p:nvCxnSpPr>
            <p:cNvPr id="6" name="Straight Arrow Connector 5"/>
            <p:cNvCxnSpPr/>
            <p:nvPr/>
          </p:nvCxnSpPr>
          <p:spPr bwMode="auto">
            <a:xfrm flipH="1">
              <a:off x="6807170" y="2439637"/>
              <a:ext cx="590475" cy="144819"/>
            </a:xfrm>
            <a:prstGeom prst="straightConnector1">
              <a:avLst/>
            </a:prstGeom>
            <a:noFill/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sp>
          <p:nvSpPr>
            <p:cNvPr id="14" name="TextBox 13"/>
            <p:cNvSpPr txBox="1"/>
            <p:nvPr/>
          </p:nvSpPr>
          <p:spPr>
            <a:xfrm>
              <a:off x="7702131" y="3715620"/>
              <a:ext cx="81750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buNone/>
              </a:pPr>
              <a:r>
                <a:rPr lang="en-US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Property</a:t>
              </a:r>
            </a:p>
          </p:txBody>
        </p:sp>
        <p:cxnSp>
          <p:nvCxnSpPr>
            <p:cNvPr id="15" name="Straight Arrow Connector 14"/>
            <p:cNvCxnSpPr/>
            <p:nvPr/>
          </p:nvCxnSpPr>
          <p:spPr bwMode="auto">
            <a:xfrm flipH="1" flipV="1">
              <a:off x="7375362" y="3353107"/>
              <a:ext cx="300810" cy="389898"/>
            </a:xfrm>
            <a:prstGeom prst="straightConnector1">
              <a:avLst/>
            </a:prstGeom>
            <a:noFill/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22" name="Straight Arrow Connector 21"/>
            <p:cNvCxnSpPr/>
            <p:nvPr/>
          </p:nvCxnSpPr>
          <p:spPr bwMode="auto">
            <a:xfrm flipH="1">
              <a:off x="7230528" y="3887822"/>
              <a:ext cx="412218" cy="356477"/>
            </a:xfrm>
            <a:prstGeom prst="straightConnector1">
              <a:avLst/>
            </a:prstGeom>
            <a:noFill/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sp>
          <p:nvSpPr>
            <p:cNvPr id="26" name="TextBox 25"/>
            <p:cNvSpPr txBox="1"/>
            <p:nvPr/>
          </p:nvSpPr>
          <p:spPr>
            <a:xfrm>
              <a:off x="7363536" y="2153777"/>
              <a:ext cx="9370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buNone/>
              </a:pPr>
              <a:r>
                <a:rPr lang="en-US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Command</a:t>
              </a:r>
            </a:p>
          </p:txBody>
        </p:sp>
        <p:cxnSp>
          <p:nvCxnSpPr>
            <p:cNvPr id="27" name="Straight Arrow Connector 26"/>
            <p:cNvCxnSpPr/>
            <p:nvPr/>
          </p:nvCxnSpPr>
          <p:spPr bwMode="auto">
            <a:xfrm flipH="1" flipV="1">
              <a:off x="6862876" y="1793523"/>
              <a:ext cx="512486" cy="423316"/>
            </a:xfrm>
            <a:prstGeom prst="straightConnector1">
              <a:avLst/>
            </a:prstGeom>
            <a:noFill/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42" name="Straight Arrow Connector 41"/>
            <p:cNvCxnSpPr>
              <a:stCxn id="12" idx="1"/>
            </p:cNvCxnSpPr>
            <p:nvPr/>
          </p:nvCxnSpPr>
          <p:spPr bwMode="auto">
            <a:xfrm flipH="1" flipV="1">
              <a:off x="6328106" y="2985492"/>
              <a:ext cx="1051067" cy="114231"/>
            </a:xfrm>
            <a:prstGeom prst="straightConnector1">
              <a:avLst/>
            </a:prstGeom>
            <a:noFill/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sp>
        <p:nvSpPr>
          <p:cNvPr id="48" name="Down Arrow 47"/>
          <p:cNvSpPr/>
          <p:nvPr/>
        </p:nvSpPr>
        <p:spPr>
          <a:xfrm>
            <a:off x="6194412" y="4812432"/>
            <a:ext cx="356513" cy="701817"/>
          </a:xfrm>
          <a:prstGeom prst="downArrow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vert270" rtlCol="0" anchor="ctr">
            <a:noAutofit/>
          </a:bodyPr>
          <a:lstStyle/>
          <a:p>
            <a:pPr algn="ctr">
              <a:buNone/>
            </a:pPr>
            <a:endParaRPr lang="en-US" sz="1200" dirty="0"/>
          </a:p>
        </p:txBody>
      </p:sp>
      <p:sp>
        <p:nvSpPr>
          <p:cNvPr id="50" name="TextBox 49"/>
          <p:cNvSpPr txBox="1"/>
          <p:nvPr/>
        </p:nvSpPr>
        <p:spPr>
          <a:xfrm>
            <a:off x="6461797" y="4912694"/>
            <a:ext cx="14361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i="1" dirty="0"/>
              <a:t>a</a:t>
            </a:r>
            <a:r>
              <a:rPr lang="en-US" sz="1400" i="1" dirty="0" smtClean="0"/>
              <a:t>uto generated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6252375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Device – As pipeline module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D965F78-A73E-4BA1-9BCC-577F55430C22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Burkhard Heisen </a:t>
            </a:r>
            <a:r>
              <a:rPr lang="en-US" dirty="0"/>
              <a:t>(CAS Group)</a:t>
            </a:r>
            <a:endParaRPr lang="en-GB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-87794" y="1199892"/>
            <a:ext cx="5881129" cy="5260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US" sz="1800" b="1" dirty="0" smtClean="0">
                <a:latin typeface="+mj-lt"/>
                <a:cs typeface="Arial"/>
              </a:rPr>
              <a:t>Devices can act as modules of a streaming data pipeline</a:t>
            </a:r>
          </a:p>
          <a:p>
            <a:pPr lvl="1">
              <a:lnSpc>
                <a:spcPct val="120000"/>
              </a:lnSpc>
              <a:spcAft>
                <a:spcPts val="600"/>
              </a:spcAft>
            </a:pPr>
            <a:r>
              <a:rPr lang="en-US" sz="1600" dirty="0">
                <a:latin typeface="+mj-lt"/>
              </a:rPr>
              <a:t>Configurable generic input/output channels on </a:t>
            </a:r>
            <a:r>
              <a:rPr lang="en-US" sz="1600" dirty="0">
                <a:latin typeface="+mj-lt"/>
                <a:cs typeface="Courier"/>
              </a:rPr>
              <a:t>devices </a:t>
            </a:r>
            <a:endParaRPr lang="en-US" sz="1600" dirty="0" smtClean="0">
              <a:latin typeface="+mj-lt"/>
              <a:cs typeface="Courier"/>
            </a:endParaRPr>
          </a:p>
          <a:p>
            <a:pPr lvl="1">
              <a:lnSpc>
                <a:spcPct val="120000"/>
              </a:lnSpc>
              <a:spcAft>
                <a:spcPts val="600"/>
              </a:spcAft>
            </a:pPr>
            <a:r>
              <a:rPr lang="en-US" sz="1600" dirty="0">
                <a:latin typeface="+mj-lt"/>
                <a:cs typeface="Courier"/>
              </a:rPr>
              <a:t>D</a:t>
            </a:r>
            <a:r>
              <a:rPr lang="en-US" sz="1600" dirty="0" smtClean="0">
                <a:latin typeface="+mj-lt"/>
                <a:cs typeface="Courier"/>
              </a:rPr>
              <a:t>evelopers just need to code the </a:t>
            </a:r>
            <a:r>
              <a:rPr lang="en-US" sz="1600" b="1" dirty="0" err="1" smtClean="0">
                <a:latin typeface="+mj-lt"/>
                <a:cs typeface="Courier"/>
              </a:rPr>
              <a:t>onData</a:t>
            </a:r>
            <a:r>
              <a:rPr lang="en-US" sz="1600" dirty="0" smtClean="0">
                <a:latin typeface="+mj-lt"/>
                <a:cs typeface="Courier"/>
              </a:rPr>
              <a:t> and (optionally) the </a:t>
            </a:r>
            <a:r>
              <a:rPr lang="en-US" sz="1600" b="1" dirty="0" err="1" smtClean="0">
                <a:latin typeface="+mj-lt"/>
                <a:cs typeface="Courier"/>
              </a:rPr>
              <a:t>onEndOfStream</a:t>
            </a:r>
            <a:r>
              <a:rPr lang="en-US" sz="1600" dirty="0" smtClean="0">
                <a:latin typeface="+mj-lt"/>
                <a:cs typeface="Courier"/>
              </a:rPr>
              <a:t> method</a:t>
            </a:r>
            <a:endParaRPr lang="en-US" sz="1600" dirty="0">
              <a:latin typeface="+mj-lt"/>
              <a:cs typeface="Courier"/>
            </a:endParaRPr>
          </a:p>
          <a:p>
            <a:pPr lvl="1">
              <a:lnSpc>
                <a:spcPct val="120000"/>
              </a:lnSpc>
              <a:spcAft>
                <a:spcPts val="600"/>
              </a:spcAft>
            </a:pPr>
            <a:r>
              <a:rPr lang="en-US" sz="1600" b="1" dirty="0" smtClean="0">
                <a:solidFill>
                  <a:srgbClr val="000000"/>
                </a:solidFill>
                <a:latin typeface="+mj-lt"/>
              </a:rPr>
              <a:t>IO</a:t>
            </a:r>
            <a:r>
              <a:rPr lang="en-US" sz="1600" dirty="0" smtClean="0">
                <a:latin typeface="+mj-lt"/>
              </a:rPr>
              <a:t> system is </a:t>
            </a:r>
            <a:r>
              <a:rPr lang="en-US" sz="1600" b="1" dirty="0" smtClean="0">
                <a:latin typeface="+mj-lt"/>
              </a:rPr>
              <a:t>decoupled</a:t>
            </a:r>
            <a:r>
              <a:rPr lang="en-US" sz="1600" dirty="0" smtClean="0">
                <a:latin typeface="+mj-lt"/>
              </a:rPr>
              <a:t> from processing system (process whilst transferring data)</a:t>
            </a:r>
          </a:p>
          <a:p>
            <a:pPr lvl="1">
              <a:lnSpc>
                <a:spcPct val="120000"/>
              </a:lnSpc>
              <a:spcAft>
                <a:spcPts val="600"/>
              </a:spcAft>
            </a:pPr>
            <a:r>
              <a:rPr lang="en-US" sz="1600" dirty="0" smtClean="0">
                <a:latin typeface="+mj-lt"/>
              </a:rPr>
              <a:t>Input channels configure whether they </a:t>
            </a:r>
            <a:r>
              <a:rPr lang="en-US" sz="1600" b="1" dirty="0" smtClean="0">
                <a:latin typeface="+mj-lt"/>
              </a:rPr>
              <a:t>share</a:t>
            </a:r>
            <a:r>
              <a:rPr lang="en-US" sz="1600" dirty="0" smtClean="0">
                <a:latin typeface="+mj-lt"/>
              </a:rPr>
              <a:t> the sent data amongst all input channels or whether they receive a </a:t>
            </a:r>
            <a:r>
              <a:rPr lang="en-US" sz="1600" b="1" dirty="0" smtClean="0">
                <a:latin typeface="+mj-lt"/>
              </a:rPr>
              <a:t>copy</a:t>
            </a:r>
            <a:r>
              <a:rPr lang="en-US" sz="1600" dirty="0" smtClean="0">
                <a:latin typeface="+mj-lt"/>
              </a:rPr>
              <a:t> of each data token</a:t>
            </a:r>
          </a:p>
          <a:p>
            <a:pPr lvl="1">
              <a:lnSpc>
                <a:spcPct val="120000"/>
              </a:lnSpc>
              <a:spcAft>
                <a:spcPts val="600"/>
              </a:spcAft>
            </a:pPr>
            <a:r>
              <a:rPr lang="en-US" sz="1600" dirty="0" smtClean="0"/>
              <a:t>Broker</a:t>
            </a:r>
            <a:r>
              <a:rPr lang="en-US" sz="1600" dirty="0"/>
              <a:t>-based communication </a:t>
            </a:r>
            <a:r>
              <a:rPr lang="en-US" sz="1600" b="1" dirty="0"/>
              <a:t>transparently</a:t>
            </a:r>
            <a:r>
              <a:rPr lang="en-US" sz="1600" dirty="0"/>
              <a:t> establishes a point-to-point </a:t>
            </a:r>
            <a:r>
              <a:rPr lang="en-US" sz="1600" dirty="0" smtClean="0"/>
              <a:t>connection</a:t>
            </a:r>
          </a:p>
          <a:p>
            <a:pPr lvl="1">
              <a:lnSpc>
                <a:spcPct val="120000"/>
              </a:lnSpc>
              <a:spcAft>
                <a:spcPts val="600"/>
              </a:spcAft>
            </a:pPr>
            <a:r>
              <a:rPr lang="en-US" sz="1600" dirty="0" smtClean="0"/>
              <a:t>Any </a:t>
            </a:r>
            <a:r>
              <a:rPr lang="en-US" sz="1600" dirty="0"/>
              <a:t>pipeline device has full </a:t>
            </a:r>
            <a:r>
              <a:rPr lang="en-US" sz="1600" b="1" dirty="0">
                <a:solidFill>
                  <a:srgbClr val="000000"/>
                </a:solidFill>
              </a:rPr>
              <a:t>access to</a:t>
            </a:r>
            <a:r>
              <a:rPr lang="en-US" sz="1600" dirty="0"/>
              <a:t> the live </a:t>
            </a:r>
            <a:r>
              <a:rPr lang="en-US" sz="1600" b="1" dirty="0"/>
              <a:t>control-</a:t>
            </a:r>
            <a:r>
              <a:rPr lang="en-US" sz="1600" b="1" dirty="0" smtClean="0"/>
              <a:t>system </a:t>
            </a:r>
            <a:r>
              <a:rPr lang="en-US" sz="1600" dirty="0" smtClean="0"/>
              <a:t>(feedbacks easily possible)</a:t>
            </a:r>
            <a:endParaRPr lang="en-US" sz="1600" dirty="0">
              <a:latin typeface="+mj-lt"/>
            </a:endParaRPr>
          </a:p>
        </p:txBody>
      </p:sp>
      <p:sp>
        <p:nvSpPr>
          <p:cNvPr id="75" name="Rounded Rectangle 74"/>
          <p:cNvSpPr/>
          <p:nvPr/>
        </p:nvSpPr>
        <p:spPr>
          <a:xfrm>
            <a:off x="7376060" y="4988952"/>
            <a:ext cx="1269978" cy="725703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ounded Rectangle 75"/>
          <p:cNvSpPr/>
          <p:nvPr/>
        </p:nvSpPr>
        <p:spPr>
          <a:xfrm>
            <a:off x="7376930" y="4179627"/>
            <a:ext cx="1269978" cy="725703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ounded Rectangle 76"/>
          <p:cNvSpPr/>
          <p:nvPr/>
        </p:nvSpPr>
        <p:spPr>
          <a:xfrm>
            <a:off x="5808732" y="4471645"/>
            <a:ext cx="1157378" cy="812047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8" name="Group 77"/>
          <p:cNvGrpSpPr/>
          <p:nvPr/>
        </p:nvGrpSpPr>
        <p:grpSpPr>
          <a:xfrm>
            <a:off x="7608033" y="4281742"/>
            <a:ext cx="884265" cy="583497"/>
            <a:chOff x="1894211" y="3797450"/>
            <a:chExt cx="1456611" cy="961169"/>
          </a:xfrm>
        </p:grpSpPr>
        <p:grpSp>
          <p:nvGrpSpPr>
            <p:cNvPr id="79" name="Group 128"/>
            <p:cNvGrpSpPr>
              <a:grpSpLocks noChangeAspect="1"/>
            </p:cNvGrpSpPr>
            <p:nvPr/>
          </p:nvGrpSpPr>
          <p:grpSpPr>
            <a:xfrm>
              <a:off x="1894211" y="4218796"/>
              <a:ext cx="323466" cy="147450"/>
              <a:chOff x="2019050" y="3238291"/>
              <a:chExt cx="422831" cy="192744"/>
            </a:xfrm>
          </p:grpSpPr>
          <p:grpSp>
            <p:nvGrpSpPr>
              <p:cNvPr id="83" name="Group 121"/>
              <p:cNvGrpSpPr/>
              <p:nvPr/>
            </p:nvGrpSpPr>
            <p:grpSpPr>
              <a:xfrm>
                <a:off x="2019050" y="3238291"/>
                <a:ext cx="135441" cy="192744"/>
                <a:chOff x="5183669" y="4295815"/>
                <a:chExt cx="135441" cy="192744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5183669" y="4295815"/>
                  <a:ext cx="135441" cy="192744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tx2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86" name="Oval 85"/>
                <p:cNvSpPr/>
                <p:nvPr/>
              </p:nvSpPr>
              <p:spPr>
                <a:xfrm>
                  <a:off x="5184359" y="4315470"/>
                  <a:ext cx="36000" cy="72000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solidFill>
                    <a:schemeClr val="tx2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87" name="Oval 86"/>
                <p:cNvSpPr/>
                <p:nvPr/>
              </p:nvSpPr>
              <p:spPr>
                <a:xfrm>
                  <a:off x="5184359" y="4398221"/>
                  <a:ext cx="36000" cy="72000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solidFill>
                    <a:schemeClr val="tx2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84" name="Rectangle 83"/>
              <p:cNvSpPr/>
              <p:nvPr/>
            </p:nvSpPr>
            <p:spPr>
              <a:xfrm>
                <a:off x="2153881" y="3318250"/>
                <a:ext cx="288000" cy="288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2"/>
                </a:solidFill>
              </a:ln>
            </p:spPr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80" name="Group 79"/>
            <p:cNvGrpSpPr/>
            <p:nvPr/>
          </p:nvGrpSpPr>
          <p:grpSpPr>
            <a:xfrm>
              <a:off x="2227323" y="3797450"/>
              <a:ext cx="1123499" cy="961169"/>
              <a:chOff x="4438482" y="3516211"/>
              <a:chExt cx="910501" cy="769613"/>
            </a:xfrm>
          </p:grpSpPr>
          <p:sp>
            <p:nvSpPr>
              <p:cNvPr id="81" name="Octagon 80"/>
              <p:cNvSpPr/>
              <p:nvPr/>
            </p:nvSpPr>
            <p:spPr bwMode="auto">
              <a:xfrm>
                <a:off x="4992933" y="3516211"/>
                <a:ext cx="356050" cy="356050"/>
              </a:xfrm>
              <a:prstGeom prst="octagon">
                <a:avLst/>
              </a:prstGeom>
              <a:solidFill>
                <a:srgbClr val="BE9283"/>
              </a:solidFill>
              <a:ln w="9525" cap="flat" cmpd="sng" algn="ctr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vert="horz" wrap="square" lIns="270000" tIns="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298450" marR="0" indent="-29845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80000"/>
                  <a:buFont typeface="Wingdings" pitchFamily="2" charset="2"/>
                  <a:buChar char="n"/>
                  <a:tabLst/>
                </a:pPr>
                <a:endParaRPr kumimoji="0" lang="de-DE" sz="2000" b="0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" charset="0"/>
                  <a:ea typeface="ＭＳ Ｐゴシック" pitchFamily="112" charset="-128"/>
                </a:endParaRPr>
              </a:p>
            </p:txBody>
          </p:sp>
          <p:sp>
            <p:nvSpPr>
              <p:cNvPr id="82" name="Oval 81"/>
              <p:cNvSpPr>
                <a:spLocks noChangeAspect="1"/>
              </p:cNvSpPr>
              <p:nvPr/>
            </p:nvSpPr>
            <p:spPr bwMode="auto">
              <a:xfrm>
                <a:off x="4438482" y="3556449"/>
                <a:ext cx="729375" cy="729375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vert="horz" wrap="square" lIns="3600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298450" marR="0" indent="-29845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80000"/>
                  <a:buNone/>
                  <a:tabLst/>
                </a:pPr>
                <a:endParaRPr lang="en-US" sz="1200" b="0" dirty="0" smtClean="0"/>
              </a:p>
            </p:txBody>
          </p:sp>
        </p:grpSp>
      </p:grpSp>
      <p:grpSp>
        <p:nvGrpSpPr>
          <p:cNvPr id="88" name="Group 87"/>
          <p:cNvGrpSpPr/>
          <p:nvPr/>
        </p:nvGrpSpPr>
        <p:grpSpPr>
          <a:xfrm>
            <a:off x="7607566" y="5042648"/>
            <a:ext cx="891402" cy="583497"/>
            <a:chOff x="1893744" y="5149186"/>
            <a:chExt cx="1468368" cy="961169"/>
          </a:xfrm>
        </p:grpSpPr>
        <p:grpSp>
          <p:nvGrpSpPr>
            <p:cNvPr id="89" name="Group 128"/>
            <p:cNvGrpSpPr>
              <a:grpSpLocks noChangeAspect="1"/>
            </p:cNvGrpSpPr>
            <p:nvPr/>
          </p:nvGrpSpPr>
          <p:grpSpPr>
            <a:xfrm>
              <a:off x="1893744" y="5594048"/>
              <a:ext cx="323466" cy="147450"/>
              <a:chOff x="2019050" y="3238291"/>
              <a:chExt cx="422831" cy="192744"/>
            </a:xfrm>
          </p:grpSpPr>
          <p:grpSp>
            <p:nvGrpSpPr>
              <p:cNvPr id="93" name="Group 121"/>
              <p:cNvGrpSpPr/>
              <p:nvPr/>
            </p:nvGrpSpPr>
            <p:grpSpPr>
              <a:xfrm>
                <a:off x="2019050" y="3238291"/>
                <a:ext cx="135441" cy="192744"/>
                <a:chOff x="5183669" y="4295815"/>
                <a:chExt cx="135441" cy="192744"/>
              </a:xfrm>
            </p:grpSpPr>
            <p:sp>
              <p:nvSpPr>
                <p:cNvPr id="95" name="Rectangle 94"/>
                <p:cNvSpPr/>
                <p:nvPr/>
              </p:nvSpPr>
              <p:spPr>
                <a:xfrm>
                  <a:off x="5183669" y="4295815"/>
                  <a:ext cx="135441" cy="192744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tx2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96" name="Oval 95"/>
                <p:cNvSpPr/>
                <p:nvPr/>
              </p:nvSpPr>
              <p:spPr>
                <a:xfrm>
                  <a:off x="5184359" y="4315470"/>
                  <a:ext cx="36000" cy="72000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solidFill>
                    <a:schemeClr val="tx2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97" name="Oval 96"/>
                <p:cNvSpPr/>
                <p:nvPr/>
              </p:nvSpPr>
              <p:spPr>
                <a:xfrm>
                  <a:off x="5184359" y="4398221"/>
                  <a:ext cx="36000" cy="72000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solidFill>
                    <a:schemeClr val="tx2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94" name="Rectangle 93"/>
              <p:cNvSpPr/>
              <p:nvPr/>
            </p:nvSpPr>
            <p:spPr>
              <a:xfrm>
                <a:off x="2153881" y="3318250"/>
                <a:ext cx="288000" cy="288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2"/>
                </a:solidFill>
              </a:ln>
            </p:spPr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90" name="Group 89"/>
            <p:cNvGrpSpPr/>
            <p:nvPr/>
          </p:nvGrpSpPr>
          <p:grpSpPr>
            <a:xfrm>
              <a:off x="2226855" y="5149186"/>
              <a:ext cx="1135257" cy="961169"/>
              <a:chOff x="4438482" y="3516211"/>
              <a:chExt cx="920030" cy="769613"/>
            </a:xfrm>
          </p:grpSpPr>
          <p:sp>
            <p:nvSpPr>
              <p:cNvPr id="91" name="Octagon 90"/>
              <p:cNvSpPr/>
              <p:nvPr/>
            </p:nvSpPr>
            <p:spPr bwMode="auto">
              <a:xfrm>
                <a:off x="5002462" y="3516211"/>
                <a:ext cx="356050" cy="356050"/>
              </a:xfrm>
              <a:prstGeom prst="octagon">
                <a:avLst/>
              </a:prstGeom>
              <a:solidFill>
                <a:srgbClr val="BE9283"/>
              </a:solidFill>
              <a:ln w="9525" cap="flat" cmpd="sng" algn="ctr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vert="horz" wrap="square" lIns="270000" tIns="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298450" marR="0" indent="-29845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80000"/>
                  <a:buFont typeface="Wingdings" pitchFamily="2" charset="2"/>
                  <a:buChar char="n"/>
                  <a:tabLst/>
                </a:pPr>
                <a:endParaRPr kumimoji="0" lang="de-DE" sz="2000" b="0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" charset="0"/>
                  <a:ea typeface="ＭＳ Ｐゴシック" pitchFamily="112" charset="-128"/>
                </a:endParaRPr>
              </a:p>
            </p:txBody>
          </p:sp>
          <p:sp>
            <p:nvSpPr>
              <p:cNvPr id="92" name="Oval 91"/>
              <p:cNvSpPr>
                <a:spLocks noChangeAspect="1"/>
              </p:cNvSpPr>
              <p:nvPr/>
            </p:nvSpPr>
            <p:spPr bwMode="auto">
              <a:xfrm>
                <a:off x="4438482" y="3556449"/>
                <a:ext cx="729375" cy="729375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vert="horz" wrap="square" lIns="3600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298450" marR="0" indent="-29845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80000"/>
                  <a:buNone/>
                  <a:tabLst/>
                </a:pPr>
                <a:endParaRPr lang="en-US" sz="1200" b="0" dirty="0" smtClean="0"/>
              </a:p>
            </p:txBody>
          </p:sp>
        </p:grpSp>
      </p:grpSp>
      <p:grpSp>
        <p:nvGrpSpPr>
          <p:cNvPr id="98" name="Group 97"/>
          <p:cNvGrpSpPr/>
          <p:nvPr/>
        </p:nvGrpSpPr>
        <p:grpSpPr>
          <a:xfrm>
            <a:off x="5985339" y="4574114"/>
            <a:ext cx="797875" cy="583497"/>
            <a:chOff x="5400175" y="4025879"/>
            <a:chExt cx="1314305" cy="961169"/>
          </a:xfrm>
        </p:grpSpPr>
        <p:grpSp>
          <p:nvGrpSpPr>
            <p:cNvPr id="99" name="Group 98"/>
            <p:cNvGrpSpPr/>
            <p:nvPr/>
          </p:nvGrpSpPr>
          <p:grpSpPr>
            <a:xfrm>
              <a:off x="5400175" y="4025879"/>
              <a:ext cx="1135257" cy="961169"/>
              <a:chOff x="4438482" y="3516211"/>
              <a:chExt cx="920030" cy="769613"/>
            </a:xfrm>
          </p:grpSpPr>
          <p:sp>
            <p:nvSpPr>
              <p:cNvPr id="106" name="Octagon 105"/>
              <p:cNvSpPr/>
              <p:nvPr/>
            </p:nvSpPr>
            <p:spPr bwMode="auto">
              <a:xfrm>
                <a:off x="5002462" y="3516211"/>
                <a:ext cx="356050" cy="356050"/>
              </a:xfrm>
              <a:prstGeom prst="octagon">
                <a:avLst/>
              </a:prstGeom>
              <a:solidFill>
                <a:srgbClr val="BE9283"/>
              </a:solidFill>
              <a:ln w="9525" cap="flat" cmpd="sng" algn="ctr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vert="horz" wrap="square" lIns="270000" tIns="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298450" marR="0" indent="-29845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80000"/>
                  <a:buFont typeface="Wingdings" pitchFamily="2" charset="2"/>
                  <a:buChar char="n"/>
                  <a:tabLst/>
                </a:pPr>
                <a:endParaRPr kumimoji="0" lang="de-DE" sz="2000" b="0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" charset="0"/>
                  <a:ea typeface="ＭＳ Ｐゴシック" pitchFamily="112" charset="-128"/>
                </a:endParaRPr>
              </a:p>
            </p:txBody>
          </p:sp>
          <p:sp>
            <p:nvSpPr>
              <p:cNvPr id="107" name="Oval 106"/>
              <p:cNvSpPr>
                <a:spLocks noChangeAspect="1"/>
              </p:cNvSpPr>
              <p:nvPr/>
            </p:nvSpPr>
            <p:spPr bwMode="auto">
              <a:xfrm>
                <a:off x="4438482" y="3556449"/>
                <a:ext cx="729375" cy="729375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vert="horz" wrap="square" lIns="3600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298450" marR="0" indent="-29845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80000"/>
                  <a:buNone/>
                  <a:tabLst/>
                </a:pPr>
                <a:endParaRPr lang="en-US" sz="1200" b="0" dirty="0" smtClean="0"/>
              </a:p>
            </p:txBody>
          </p:sp>
        </p:grpSp>
        <p:grpSp>
          <p:nvGrpSpPr>
            <p:cNvPr id="100" name="Group 129"/>
            <p:cNvGrpSpPr>
              <a:grpSpLocks noChangeAspect="1"/>
            </p:cNvGrpSpPr>
            <p:nvPr/>
          </p:nvGrpSpPr>
          <p:grpSpPr>
            <a:xfrm>
              <a:off x="6310799" y="4506762"/>
              <a:ext cx="403681" cy="147450"/>
              <a:chOff x="1722064" y="2499496"/>
              <a:chExt cx="527688" cy="192744"/>
            </a:xfrm>
          </p:grpSpPr>
          <p:grpSp>
            <p:nvGrpSpPr>
              <p:cNvPr id="101" name="Group 120"/>
              <p:cNvGrpSpPr/>
              <p:nvPr/>
            </p:nvGrpSpPr>
            <p:grpSpPr>
              <a:xfrm>
                <a:off x="2013911" y="2499496"/>
                <a:ext cx="235841" cy="192744"/>
                <a:chOff x="4485111" y="4313055"/>
                <a:chExt cx="235841" cy="192744"/>
              </a:xfrm>
            </p:grpSpPr>
            <p:sp>
              <p:nvSpPr>
                <p:cNvPr id="103" name="Rectangle 102"/>
                <p:cNvSpPr/>
                <p:nvPr/>
              </p:nvSpPr>
              <p:spPr>
                <a:xfrm>
                  <a:off x="4485111" y="4313055"/>
                  <a:ext cx="135441" cy="192744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tx2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04" name="Rectangle 103"/>
                <p:cNvSpPr/>
                <p:nvPr/>
              </p:nvSpPr>
              <p:spPr>
                <a:xfrm>
                  <a:off x="4622425" y="4354818"/>
                  <a:ext cx="98527" cy="36000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tx2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  <p:sp>
              <p:nvSpPr>
                <p:cNvPr id="105" name="Rectangle 104"/>
                <p:cNvSpPr/>
                <p:nvPr/>
              </p:nvSpPr>
              <p:spPr>
                <a:xfrm>
                  <a:off x="4622425" y="4421017"/>
                  <a:ext cx="98527" cy="36000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tx2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102" name="Rectangle 101"/>
              <p:cNvSpPr/>
              <p:nvPr/>
            </p:nvSpPr>
            <p:spPr>
              <a:xfrm>
                <a:off x="1722064" y="2580586"/>
                <a:ext cx="288000" cy="288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2"/>
                </a:solidFill>
              </a:ln>
            </p:spPr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cxnSp>
        <p:nvCxnSpPr>
          <p:cNvPr id="108" name="Straight Connector 107"/>
          <p:cNvCxnSpPr/>
          <p:nvPr/>
        </p:nvCxnSpPr>
        <p:spPr bwMode="auto">
          <a:xfrm flipV="1">
            <a:off x="6824755" y="4621082"/>
            <a:ext cx="706782" cy="253999"/>
          </a:xfrm>
          <a:prstGeom prst="line">
            <a:avLst/>
          </a:prstGeom>
          <a:noFill/>
          <a:ln w="127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cxnSp>
        <p:nvCxnSpPr>
          <p:cNvPr id="109" name="Straight Connector 108"/>
          <p:cNvCxnSpPr/>
          <p:nvPr/>
        </p:nvCxnSpPr>
        <p:spPr bwMode="auto">
          <a:xfrm>
            <a:off x="6820443" y="4971023"/>
            <a:ext cx="711595" cy="339410"/>
          </a:xfrm>
          <a:prstGeom prst="line">
            <a:avLst/>
          </a:prstGeom>
          <a:noFill/>
          <a:ln w="127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sp>
        <p:nvSpPr>
          <p:cNvPr id="110" name="TextBox 109"/>
          <p:cNvSpPr txBox="1"/>
          <p:nvPr/>
        </p:nvSpPr>
        <p:spPr>
          <a:xfrm>
            <a:off x="6957276" y="4797777"/>
            <a:ext cx="5248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200" i="1" dirty="0" smtClean="0"/>
              <a:t>TCP</a:t>
            </a:r>
            <a:endParaRPr lang="en-US" sz="1200" i="1" dirty="0"/>
          </a:p>
        </p:txBody>
      </p:sp>
      <p:sp>
        <p:nvSpPr>
          <p:cNvPr id="111" name="Rounded Rectangle 110"/>
          <p:cNvSpPr/>
          <p:nvPr/>
        </p:nvSpPr>
        <p:spPr>
          <a:xfrm>
            <a:off x="5797465" y="1773549"/>
            <a:ext cx="2888848" cy="1501581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2" name="Group 111"/>
          <p:cNvGrpSpPr/>
          <p:nvPr/>
        </p:nvGrpSpPr>
        <p:grpSpPr>
          <a:xfrm>
            <a:off x="7678328" y="1873163"/>
            <a:ext cx="884265" cy="583497"/>
            <a:chOff x="1894211" y="3797450"/>
            <a:chExt cx="1456611" cy="961169"/>
          </a:xfrm>
        </p:grpSpPr>
        <p:grpSp>
          <p:nvGrpSpPr>
            <p:cNvPr id="113" name="Group 128"/>
            <p:cNvGrpSpPr>
              <a:grpSpLocks noChangeAspect="1"/>
            </p:cNvGrpSpPr>
            <p:nvPr/>
          </p:nvGrpSpPr>
          <p:grpSpPr>
            <a:xfrm>
              <a:off x="1894211" y="4218796"/>
              <a:ext cx="323466" cy="147450"/>
              <a:chOff x="2019050" y="3238291"/>
              <a:chExt cx="422831" cy="192744"/>
            </a:xfrm>
          </p:grpSpPr>
          <p:grpSp>
            <p:nvGrpSpPr>
              <p:cNvPr id="117" name="Group 121"/>
              <p:cNvGrpSpPr/>
              <p:nvPr/>
            </p:nvGrpSpPr>
            <p:grpSpPr>
              <a:xfrm>
                <a:off x="2019050" y="3238291"/>
                <a:ext cx="135441" cy="192744"/>
                <a:chOff x="5183669" y="4295815"/>
                <a:chExt cx="135441" cy="192744"/>
              </a:xfrm>
            </p:grpSpPr>
            <p:sp>
              <p:nvSpPr>
                <p:cNvPr id="119" name="Rectangle 118"/>
                <p:cNvSpPr/>
                <p:nvPr/>
              </p:nvSpPr>
              <p:spPr>
                <a:xfrm>
                  <a:off x="5183669" y="4295815"/>
                  <a:ext cx="135441" cy="192744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tx2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20" name="Oval 119"/>
                <p:cNvSpPr/>
                <p:nvPr/>
              </p:nvSpPr>
              <p:spPr>
                <a:xfrm>
                  <a:off x="5184359" y="4315470"/>
                  <a:ext cx="36000" cy="72000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solidFill>
                    <a:schemeClr val="tx2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21" name="Oval 120"/>
                <p:cNvSpPr/>
                <p:nvPr/>
              </p:nvSpPr>
              <p:spPr>
                <a:xfrm>
                  <a:off x="5184359" y="4398221"/>
                  <a:ext cx="36000" cy="72000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solidFill>
                    <a:schemeClr val="tx2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118" name="Rectangle 117"/>
              <p:cNvSpPr/>
              <p:nvPr/>
            </p:nvSpPr>
            <p:spPr>
              <a:xfrm>
                <a:off x="2153881" y="3318250"/>
                <a:ext cx="288000" cy="288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2"/>
                </a:solidFill>
              </a:ln>
            </p:spPr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14" name="Group 113"/>
            <p:cNvGrpSpPr/>
            <p:nvPr/>
          </p:nvGrpSpPr>
          <p:grpSpPr>
            <a:xfrm>
              <a:off x="2227323" y="3797450"/>
              <a:ext cx="1123499" cy="961169"/>
              <a:chOff x="4438482" y="3516211"/>
              <a:chExt cx="910501" cy="769613"/>
            </a:xfrm>
          </p:grpSpPr>
          <p:sp>
            <p:nvSpPr>
              <p:cNvPr id="115" name="Octagon 114"/>
              <p:cNvSpPr/>
              <p:nvPr/>
            </p:nvSpPr>
            <p:spPr bwMode="auto">
              <a:xfrm>
                <a:off x="4992933" y="3516211"/>
                <a:ext cx="356050" cy="356050"/>
              </a:xfrm>
              <a:prstGeom prst="octagon">
                <a:avLst/>
              </a:prstGeom>
              <a:solidFill>
                <a:srgbClr val="BE9283"/>
              </a:solidFill>
              <a:ln w="9525" cap="flat" cmpd="sng" algn="ctr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vert="horz" wrap="square" lIns="270000" tIns="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298450" marR="0" indent="-29845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80000"/>
                  <a:buFont typeface="Wingdings" pitchFamily="2" charset="2"/>
                  <a:buChar char="n"/>
                  <a:tabLst/>
                </a:pPr>
                <a:endParaRPr kumimoji="0" lang="de-DE" sz="2000" b="0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" charset="0"/>
                  <a:ea typeface="ＭＳ Ｐゴシック" pitchFamily="112" charset="-128"/>
                </a:endParaRPr>
              </a:p>
            </p:txBody>
          </p:sp>
          <p:sp>
            <p:nvSpPr>
              <p:cNvPr id="116" name="Oval 115"/>
              <p:cNvSpPr>
                <a:spLocks noChangeAspect="1"/>
              </p:cNvSpPr>
              <p:nvPr/>
            </p:nvSpPr>
            <p:spPr bwMode="auto">
              <a:xfrm>
                <a:off x="4438482" y="3556449"/>
                <a:ext cx="729375" cy="729375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vert="horz" wrap="square" lIns="3600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298450" marR="0" indent="-29845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80000"/>
                  <a:buNone/>
                  <a:tabLst/>
                </a:pPr>
                <a:endParaRPr lang="en-US" sz="1200" b="0" dirty="0" smtClean="0"/>
              </a:p>
            </p:txBody>
          </p:sp>
        </p:grpSp>
      </p:grpSp>
      <p:grpSp>
        <p:nvGrpSpPr>
          <p:cNvPr id="122" name="Group 121"/>
          <p:cNvGrpSpPr/>
          <p:nvPr/>
        </p:nvGrpSpPr>
        <p:grpSpPr>
          <a:xfrm>
            <a:off x="7677861" y="2535528"/>
            <a:ext cx="891402" cy="583497"/>
            <a:chOff x="1893744" y="5149186"/>
            <a:chExt cx="1468368" cy="961169"/>
          </a:xfrm>
        </p:grpSpPr>
        <p:grpSp>
          <p:nvGrpSpPr>
            <p:cNvPr id="123" name="Group 128"/>
            <p:cNvGrpSpPr>
              <a:grpSpLocks noChangeAspect="1"/>
            </p:cNvGrpSpPr>
            <p:nvPr/>
          </p:nvGrpSpPr>
          <p:grpSpPr>
            <a:xfrm>
              <a:off x="1893744" y="5594048"/>
              <a:ext cx="323466" cy="147450"/>
              <a:chOff x="2019050" y="3238291"/>
              <a:chExt cx="422831" cy="192744"/>
            </a:xfrm>
          </p:grpSpPr>
          <p:grpSp>
            <p:nvGrpSpPr>
              <p:cNvPr id="127" name="Group 121"/>
              <p:cNvGrpSpPr/>
              <p:nvPr/>
            </p:nvGrpSpPr>
            <p:grpSpPr>
              <a:xfrm>
                <a:off x="2019050" y="3238291"/>
                <a:ext cx="135441" cy="192744"/>
                <a:chOff x="5183669" y="4295815"/>
                <a:chExt cx="135441" cy="192744"/>
              </a:xfrm>
            </p:grpSpPr>
            <p:sp>
              <p:nvSpPr>
                <p:cNvPr id="129" name="Rectangle 128"/>
                <p:cNvSpPr/>
                <p:nvPr/>
              </p:nvSpPr>
              <p:spPr>
                <a:xfrm>
                  <a:off x="5183669" y="4295815"/>
                  <a:ext cx="135441" cy="192744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tx2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30" name="Oval 129"/>
                <p:cNvSpPr/>
                <p:nvPr/>
              </p:nvSpPr>
              <p:spPr>
                <a:xfrm>
                  <a:off x="5184359" y="4315470"/>
                  <a:ext cx="36000" cy="72000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solidFill>
                    <a:schemeClr val="tx2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31" name="Oval 130"/>
                <p:cNvSpPr/>
                <p:nvPr/>
              </p:nvSpPr>
              <p:spPr>
                <a:xfrm>
                  <a:off x="5184359" y="4398221"/>
                  <a:ext cx="36000" cy="72000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solidFill>
                    <a:schemeClr val="tx2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128" name="Rectangle 127"/>
              <p:cNvSpPr/>
              <p:nvPr/>
            </p:nvSpPr>
            <p:spPr>
              <a:xfrm>
                <a:off x="2153881" y="3318250"/>
                <a:ext cx="288000" cy="288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2"/>
                </a:solidFill>
              </a:ln>
            </p:spPr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24" name="Group 123"/>
            <p:cNvGrpSpPr/>
            <p:nvPr/>
          </p:nvGrpSpPr>
          <p:grpSpPr>
            <a:xfrm>
              <a:off x="2226855" y="5149186"/>
              <a:ext cx="1135257" cy="961169"/>
              <a:chOff x="4438482" y="3516211"/>
              <a:chExt cx="920030" cy="769613"/>
            </a:xfrm>
          </p:grpSpPr>
          <p:sp>
            <p:nvSpPr>
              <p:cNvPr id="125" name="Octagon 124"/>
              <p:cNvSpPr/>
              <p:nvPr/>
            </p:nvSpPr>
            <p:spPr bwMode="auto">
              <a:xfrm>
                <a:off x="5002462" y="3516211"/>
                <a:ext cx="356050" cy="356050"/>
              </a:xfrm>
              <a:prstGeom prst="octagon">
                <a:avLst/>
              </a:prstGeom>
              <a:solidFill>
                <a:srgbClr val="BE9283"/>
              </a:solidFill>
              <a:ln w="9525" cap="flat" cmpd="sng" algn="ctr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vert="horz" wrap="square" lIns="270000" tIns="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298450" marR="0" indent="-29845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80000"/>
                  <a:buFont typeface="Wingdings" pitchFamily="2" charset="2"/>
                  <a:buChar char="n"/>
                  <a:tabLst/>
                </a:pPr>
                <a:endParaRPr kumimoji="0" lang="de-DE" sz="2000" b="0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" charset="0"/>
                  <a:ea typeface="ＭＳ Ｐゴシック" pitchFamily="112" charset="-128"/>
                </a:endParaRPr>
              </a:p>
            </p:txBody>
          </p:sp>
          <p:sp>
            <p:nvSpPr>
              <p:cNvPr id="126" name="Oval 125"/>
              <p:cNvSpPr>
                <a:spLocks noChangeAspect="1"/>
              </p:cNvSpPr>
              <p:nvPr/>
            </p:nvSpPr>
            <p:spPr bwMode="auto">
              <a:xfrm>
                <a:off x="4438482" y="3556449"/>
                <a:ext cx="729375" cy="729375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vert="horz" wrap="square" lIns="3600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298450" marR="0" indent="-29845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80000"/>
                  <a:buNone/>
                  <a:tabLst/>
                </a:pPr>
                <a:endParaRPr lang="en-US" sz="1200" b="0" dirty="0" smtClean="0"/>
              </a:p>
            </p:txBody>
          </p:sp>
        </p:grpSp>
      </p:grpSp>
      <p:grpSp>
        <p:nvGrpSpPr>
          <p:cNvPr id="132" name="Group 131"/>
          <p:cNvGrpSpPr/>
          <p:nvPr/>
        </p:nvGrpSpPr>
        <p:grpSpPr>
          <a:xfrm>
            <a:off x="6033564" y="2143732"/>
            <a:ext cx="797875" cy="583497"/>
            <a:chOff x="5400175" y="4025879"/>
            <a:chExt cx="1314305" cy="961169"/>
          </a:xfrm>
        </p:grpSpPr>
        <p:grpSp>
          <p:nvGrpSpPr>
            <p:cNvPr id="133" name="Group 132"/>
            <p:cNvGrpSpPr/>
            <p:nvPr/>
          </p:nvGrpSpPr>
          <p:grpSpPr>
            <a:xfrm>
              <a:off x="5400175" y="4025879"/>
              <a:ext cx="1135257" cy="961169"/>
              <a:chOff x="4438482" y="3516211"/>
              <a:chExt cx="920030" cy="769613"/>
            </a:xfrm>
          </p:grpSpPr>
          <p:sp>
            <p:nvSpPr>
              <p:cNvPr id="140" name="Octagon 139"/>
              <p:cNvSpPr/>
              <p:nvPr/>
            </p:nvSpPr>
            <p:spPr bwMode="auto">
              <a:xfrm>
                <a:off x="5002462" y="3516211"/>
                <a:ext cx="356050" cy="356050"/>
              </a:xfrm>
              <a:prstGeom prst="octagon">
                <a:avLst/>
              </a:prstGeom>
              <a:solidFill>
                <a:srgbClr val="BE9283"/>
              </a:solidFill>
              <a:ln w="9525" cap="flat" cmpd="sng" algn="ctr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vert="horz" wrap="square" lIns="270000" tIns="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298450" marR="0" indent="-29845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80000"/>
                  <a:buFont typeface="Wingdings" pitchFamily="2" charset="2"/>
                  <a:buChar char="n"/>
                  <a:tabLst/>
                </a:pPr>
                <a:endParaRPr kumimoji="0" lang="de-DE" sz="2000" b="0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" charset="0"/>
                  <a:ea typeface="ＭＳ Ｐゴシック" pitchFamily="112" charset="-128"/>
                </a:endParaRPr>
              </a:p>
            </p:txBody>
          </p:sp>
          <p:sp>
            <p:nvSpPr>
              <p:cNvPr id="141" name="Oval 140"/>
              <p:cNvSpPr>
                <a:spLocks noChangeAspect="1"/>
              </p:cNvSpPr>
              <p:nvPr/>
            </p:nvSpPr>
            <p:spPr bwMode="auto">
              <a:xfrm>
                <a:off x="4438482" y="3556449"/>
                <a:ext cx="729375" cy="729375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vert="horz" wrap="square" lIns="3600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298450" marR="0" indent="-29845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80000"/>
                  <a:buNone/>
                  <a:tabLst/>
                </a:pPr>
                <a:endParaRPr lang="en-US" sz="1200" b="0" dirty="0" smtClean="0"/>
              </a:p>
            </p:txBody>
          </p:sp>
        </p:grpSp>
        <p:grpSp>
          <p:nvGrpSpPr>
            <p:cNvPr id="134" name="Group 129"/>
            <p:cNvGrpSpPr>
              <a:grpSpLocks noChangeAspect="1"/>
            </p:cNvGrpSpPr>
            <p:nvPr/>
          </p:nvGrpSpPr>
          <p:grpSpPr>
            <a:xfrm>
              <a:off x="6310799" y="4506762"/>
              <a:ext cx="403681" cy="147450"/>
              <a:chOff x="1722064" y="2499496"/>
              <a:chExt cx="527688" cy="192744"/>
            </a:xfrm>
          </p:grpSpPr>
          <p:grpSp>
            <p:nvGrpSpPr>
              <p:cNvPr id="135" name="Group 120"/>
              <p:cNvGrpSpPr/>
              <p:nvPr/>
            </p:nvGrpSpPr>
            <p:grpSpPr>
              <a:xfrm>
                <a:off x="2013911" y="2499496"/>
                <a:ext cx="235841" cy="192744"/>
                <a:chOff x="4485111" y="4313055"/>
                <a:chExt cx="235841" cy="192744"/>
              </a:xfrm>
            </p:grpSpPr>
            <p:sp>
              <p:nvSpPr>
                <p:cNvPr id="137" name="Rectangle 136"/>
                <p:cNvSpPr/>
                <p:nvPr/>
              </p:nvSpPr>
              <p:spPr>
                <a:xfrm>
                  <a:off x="4485111" y="4313055"/>
                  <a:ext cx="135441" cy="192744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tx2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38" name="Rectangle 137"/>
                <p:cNvSpPr/>
                <p:nvPr/>
              </p:nvSpPr>
              <p:spPr>
                <a:xfrm>
                  <a:off x="4622425" y="4354818"/>
                  <a:ext cx="98527" cy="36000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tx2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  <p:sp>
              <p:nvSpPr>
                <p:cNvPr id="139" name="Rectangle 138"/>
                <p:cNvSpPr/>
                <p:nvPr/>
              </p:nvSpPr>
              <p:spPr>
                <a:xfrm>
                  <a:off x="4622425" y="4421017"/>
                  <a:ext cx="98527" cy="36000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tx2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136" name="Rectangle 135"/>
              <p:cNvSpPr/>
              <p:nvPr/>
            </p:nvSpPr>
            <p:spPr>
              <a:xfrm>
                <a:off x="1722064" y="2580586"/>
                <a:ext cx="288000" cy="288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2"/>
                </a:solidFill>
              </a:ln>
            </p:spPr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cxnSp>
        <p:nvCxnSpPr>
          <p:cNvPr id="142" name="Straight Connector 141"/>
          <p:cNvCxnSpPr/>
          <p:nvPr/>
        </p:nvCxnSpPr>
        <p:spPr bwMode="auto">
          <a:xfrm flipV="1">
            <a:off x="6884007" y="2179667"/>
            <a:ext cx="706782" cy="253999"/>
          </a:xfrm>
          <a:prstGeom prst="line">
            <a:avLst/>
          </a:prstGeom>
          <a:noFill/>
          <a:ln w="127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cxnSp>
        <p:nvCxnSpPr>
          <p:cNvPr id="143" name="Straight Connector 142"/>
          <p:cNvCxnSpPr/>
          <p:nvPr/>
        </p:nvCxnSpPr>
        <p:spPr bwMode="auto">
          <a:xfrm>
            <a:off x="6884007" y="2533057"/>
            <a:ext cx="739913" cy="298174"/>
          </a:xfrm>
          <a:prstGeom prst="line">
            <a:avLst/>
          </a:prstGeom>
          <a:noFill/>
          <a:ln w="127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sp>
        <p:nvSpPr>
          <p:cNvPr id="144" name="TextBox 143"/>
          <p:cNvSpPr txBox="1"/>
          <p:nvPr/>
        </p:nvSpPr>
        <p:spPr>
          <a:xfrm>
            <a:off x="7016528" y="2356362"/>
            <a:ext cx="7747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200" i="1" dirty="0" smtClean="0"/>
              <a:t>Memory</a:t>
            </a:r>
            <a:endParaRPr lang="en-US" sz="1200" i="1" dirty="0"/>
          </a:p>
        </p:txBody>
      </p:sp>
      <p:sp>
        <p:nvSpPr>
          <p:cNvPr id="145" name="TextBox 144"/>
          <p:cNvSpPr txBox="1"/>
          <p:nvPr/>
        </p:nvSpPr>
        <p:spPr>
          <a:xfrm>
            <a:off x="6760112" y="3323168"/>
            <a:ext cx="19848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200" i="1" dirty="0" smtClean="0"/>
              <a:t>Multi-threaded processing</a:t>
            </a:r>
            <a:endParaRPr lang="en-US" sz="1200" i="1" dirty="0"/>
          </a:p>
        </p:txBody>
      </p:sp>
      <p:sp>
        <p:nvSpPr>
          <p:cNvPr id="146" name="TextBox 145"/>
          <p:cNvSpPr txBox="1"/>
          <p:nvPr/>
        </p:nvSpPr>
        <p:spPr>
          <a:xfrm>
            <a:off x="7018827" y="5737993"/>
            <a:ext cx="17452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200" i="1" dirty="0" smtClean="0"/>
              <a:t>Distributed processing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3384110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8" name="Rounded Rectangle 687"/>
          <p:cNvSpPr/>
          <p:nvPr/>
        </p:nvSpPr>
        <p:spPr>
          <a:xfrm>
            <a:off x="5650170" y="1969332"/>
            <a:ext cx="1890854" cy="1206682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0" name="Rounded Rectangle 649"/>
          <p:cNvSpPr/>
          <p:nvPr/>
        </p:nvSpPr>
        <p:spPr>
          <a:xfrm>
            <a:off x="1511511" y="1922757"/>
            <a:ext cx="1890854" cy="1206682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2" name="Rounded Rectangle 481"/>
          <p:cNvSpPr/>
          <p:nvPr/>
        </p:nvSpPr>
        <p:spPr>
          <a:xfrm>
            <a:off x="3850849" y="2839555"/>
            <a:ext cx="1269978" cy="190654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1" name="Rounded Rectangle 480"/>
          <p:cNvSpPr/>
          <p:nvPr/>
        </p:nvSpPr>
        <p:spPr>
          <a:xfrm>
            <a:off x="3858733" y="1195345"/>
            <a:ext cx="1269978" cy="1605047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Pipelines support load balancing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D965F78-A73E-4BA1-9BCC-577F55430C22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Burkhard Heisen </a:t>
            </a:r>
            <a:r>
              <a:rPr lang="en-US" dirty="0"/>
              <a:t>(CAS Group)</a:t>
            </a:r>
            <a:endParaRPr lang="en-GB" dirty="0"/>
          </a:p>
        </p:txBody>
      </p:sp>
      <p:grpSp>
        <p:nvGrpSpPr>
          <p:cNvPr id="82" name="Group 81"/>
          <p:cNvGrpSpPr/>
          <p:nvPr/>
        </p:nvGrpSpPr>
        <p:grpSpPr>
          <a:xfrm>
            <a:off x="2350636" y="2462842"/>
            <a:ext cx="797875" cy="583497"/>
            <a:chOff x="4748763" y="5089482"/>
            <a:chExt cx="797875" cy="583497"/>
          </a:xfrm>
        </p:grpSpPr>
        <p:grpSp>
          <p:nvGrpSpPr>
            <p:cNvPr id="133" name="Group 132"/>
            <p:cNvGrpSpPr/>
            <p:nvPr/>
          </p:nvGrpSpPr>
          <p:grpSpPr>
            <a:xfrm>
              <a:off x="4748763" y="5089482"/>
              <a:ext cx="689180" cy="583497"/>
              <a:chOff x="4438482" y="3516211"/>
              <a:chExt cx="920030" cy="769613"/>
            </a:xfrm>
          </p:grpSpPr>
          <p:sp>
            <p:nvSpPr>
              <p:cNvPr id="140" name="Octagon 139"/>
              <p:cNvSpPr/>
              <p:nvPr/>
            </p:nvSpPr>
            <p:spPr bwMode="auto">
              <a:xfrm>
                <a:off x="5002462" y="3516211"/>
                <a:ext cx="356050" cy="356050"/>
              </a:xfrm>
              <a:prstGeom prst="octagon">
                <a:avLst/>
              </a:prstGeom>
              <a:solidFill>
                <a:srgbClr val="BE9283"/>
              </a:solidFill>
              <a:ln w="9525" cap="flat" cmpd="sng" algn="ctr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vert="horz" wrap="square" lIns="270000" tIns="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298450" marR="0" indent="-29845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80000"/>
                  <a:buFont typeface="Wingdings" pitchFamily="2" charset="2"/>
                  <a:buChar char="n"/>
                  <a:tabLst/>
                </a:pPr>
                <a:endParaRPr kumimoji="0" lang="de-DE" sz="2000" b="0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" charset="0"/>
                  <a:ea typeface="ＭＳ Ｐゴシック" pitchFamily="112" charset="-128"/>
                </a:endParaRPr>
              </a:p>
            </p:txBody>
          </p:sp>
          <p:sp>
            <p:nvSpPr>
              <p:cNvPr id="141" name="Oval 140"/>
              <p:cNvSpPr>
                <a:spLocks noChangeAspect="1"/>
              </p:cNvSpPr>
              <p:nvPr/>
            </p:nvSpPr>
            <p:spPr bwMode="auto">
              <a:xfrm>
                <a:off x="4438482" y="3556449"/>
                <a:ext cx="729375" cy="729375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vert="horz" wrap="square" lIns="3600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298450" marR="0" indent="-29845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80000"/>
                  <a:buNone/>
                  <a:tabLst/>
                </a:pPr>
                <a:endParaRPr lang="en-US" sz="1200" b="0" dirty="0" smtClean="0"/>
              </a:p>
            </p:txBody>
          </p:sp>
        </p:grpSp>
        <p:grpSp>
          <p:nvGrpSpPr>
            <p:cNvPr id="134" name="Group 129"/>
            <p:cNvGrpSpPr>
              <a:grpSpLocks noChangeAspect="1"/>
            </p:cNvGrpSpPr>
            <p:nvPr/>
          </p:nvGrpSpPr>
          <p:grpSpPr>
            <a:xfrm>
              <a:off x="5301575" y="5381412"/>
              <a:ext cx="245063" cy="89512"/>
              <a:chOff x="1722064" y="2499496"/>
              <a:chExt cx="527688" cy="192744"/>
            </a:xfrm>
          </p:grpSpPr>
          <p:grpSp>
            <p:nvGrpSpPr>
              <p:cNvPr id="135" name="Group 120"/>
              <p:cNvGrpSpPr/>
              <p:nvPr/>
            </p:nvGrpSpPr>
            <p:grpSpPr>
              <a:xfrm>
                <a:off x="2013911" y="2499496"/>
                <a:ext cx="235841" cy="192744"/>
                <a:chOff x="4485111" y="4313055"/>
                <a:chExt cx="235841" cy="192744"/>
              </a:xfrm>
            </p:grpSpPr>
            <p:sp>
              <p:nvSpPr>
                <p:cNvPr id="137" name="Rectangle 136"/>
                <p:cNvSpPr/>
                <p:nvPr/>
              </p:nvSpPr>
              <p:spPr>
                <a:xfrm>
                  <a:off x="4485111" y="4313055"/>
                  <a:ext cx="135441" cy="192744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tx2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38" name="Rectangle 137"/>
                <p:cNvSpPr/>
                <p:nvPr/>
              </p:nvSpPr>
              <p:spPr>
                <a:xfrm>
                  <a:off x="4622425" y="4354818"/>
                  <a:ext cx="98527" cy="36000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tx2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  <p:sp>
              <p:nvSpPr>
                <p:cNvPr id="139" name="Rectangle 138"/>
                <p:cNvSpPr/>
                <p:nvPr/>
              </p:nvSpPr>
              <p:spPr>
                <a:xfrm>
                  <a:off x="4622425" y="4421017"/>
                  <a:ext cx="98527" cy="36000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tx2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136" name="Rectangle 135"/>
              <p:cNvSpPr/>
              <p:nvPr/>
            </p:nvSpPr>
            <p:spPr>
              <a:xfrm>
                <a:off x="1722064" y="2580586"/>
                <a:ext cx="288000" cy="288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2"/>
                </a:solidFill>
              </a:ln>
            </p:spPr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cxnSp>
        <p:nvCxnSpPr>
          <p:cNvPr id="85" name="Straight Connector 84"/>
          <p:cNvCxnSpPr/>
          <p:nvPr/>
        </p:nvCxnSpPr>
        <p:spPr bwMode="auto">
          <a:xfrm flipV="1">
            <a:off x="3201079" y="2498777"/>
            <a:ext cx="706782" cy="253999"/>
          </a:xfrm>
          <a:prstGeom prst="line">
            <a:avLst/>
          </a:prstGeom>
          <a:noFill/>
          <a:ln w="127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cxnSp>
        <p:nvCxnSpPr>
          <p:cNvPr id="86" name="Straight Connector 85"/>
          <p:cNvCxnSpPr/>
          <p:nvPr/>
        </p:nvCxnSpPr>
        <p:spPr bwMode="auto">
          <a:xfrm>
            <a:off x="3201079" y="2852167"/>
            <a:ext cx="739913" cy="298174"/>
          </a:xfrm>
          <a:prstGeom prst="line">
            <a:avLst/>
          </a:prstGeom>
          <a:noFill/>
          <a:ln w="127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grpSp>
        <p:nvGrpSpPr>
          <p:cNvPr id="88" name="Group 87"/>
          <p:cNvGrpSpPr/>
          <p:nvPr/>
        </p:nvGrpSpPr>
        <p:grpSpPr>
          <a:xfrm>
            <a:off x="3995400" y="2167615"/>
            <a:ext cx="994677" cy="583497"/>
            <a:chOff x="6393527" y="4818913"/>
            <a:chExt cx="994677" cy="583497"/>
          </a:xfrm>
        </p:grpSpPr>
        <p:grpSp>
          <p:nvGrpSpPr>
            <p:cNvPr id="118" name="Group 128"/>
            <p:cNvGrpSpPr>
              <a:grpSpLocks noChangeAspect="1"/>
            </p:cNvGrpSpPr>
            <p:nvPr/>
          </p:nvGrpSpPr>
          <p:grpSpPr>
            <a:xfrm>
              <a:off x="6393527" y="5074700"/>
              <a:ext cx="196367" cy="89512"/>
              <a:chOff x="2019050" y="3238291"/>
              <a:chExt cx="422831" cy="192744"/>
            </a:xfrm>
          </p:grpSpPr>
          <p:grpSp>
            <p:nvGrpSpPr>
              <p:cNvPr id="128" name="Group 121"/>
              <p:cNvGrpSpPr/>
              <p:nvPr/>
            </p:nvGrpSpPr>
            <p:grpSpPr>
              <a:xfrm>
                <a:off x="2019050" y="3238291"/>
                <a:ext cx="135441" cy="192744"/>
                <a:chOff x="5183669" y="4295815"/>
                <a:chExt cx="135441" cy="192744"/>
              </a:xfrm>
            </p:grpSpPr>
            <p:sp>
              <p:nvSpPr>
                <p:cNvPr id="130" name="Rectangle 129"/>
                <p:cNvSpPr/>
                <p:nvPr/>
              </p:nvSpPr>
              <p:spPr>
                <a:xfrm>
                  <a:off x="5183669" y="4295815"/>
                  <a:ext cx="135441" cy="192744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tx2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31" name="Oval 130"/>
                <p:cNvSpPr/>
                <p:nvPr/>
              </p:nvSpPr>
              <p:spPr>
                <a:xfrm>
                  <a:off x="5184359" y="4315470"/>
                  <a:ext cx="36000" cy="72000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solidFill>
                    <a:schemeClr val="tx2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32" name="Oval 131"/>
                <p:cNvSpPr/>
                <p:nvPr/>
              </p:nvSpPr>
              <p:spPr>
                <a:xfrm>
                  <a:off x="5184359" y="4398221"/>
                  <a:ext cx="36000" cy="72000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solidFill>
                    <a:schemeClr val="tx2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129" name="Rectangle 128"/>
              <p:cNvSpPr/>
              <p:nvPr/>
            </p:nvSpPr>
            <p:spPr>
              <a:xfrm>
                <a:off x="2153881" y="3318250"/>
                <a:ext cx="288000" cy="288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2"/>
                </a:solidFill>
              </a:ln>
            </p:spPr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19" name="Group 118"/>
            <p:cNvGrpSpPr/>
            <p:nvPr/>
          </p:nvGrpSpPr>
          <p:grpSpPr>
            <a:xfrm>
              <a:off x="6595749" y="4818913"/>
              <a:ext cx="682043" cy="583497"/>
              <a:chOff x="4438482" y="3516211"/>
              <a:chExt cx="910501" cy="769613"/>
            </a:xfrm>
          </p:grpSpPr>
          <p:sp>
            <p:nvSpPr>
              <p:cNvPr id="126" name="Octagon 125"/>
              <p:cNvSpPr/>
              <p:nvPr/>
            </p:nvSpPr>
            <p:spPr bwMode="auto">
              <a:xfrm>
                <a:off x="4992933" y="3516211"/>
                <a:ext cx="356050" cy="356050"/>
              </a:xfrm>
              <a:prstGeom prst="octagon">
                <a:avLst/>
              </a:prstGeom>
              <a:solidFill>
                <a:srgbClr val="BE9283"/>
              </a:solidFill>
              <a:ln w="9525" cap="flat" cmpd="sng" algn="ctr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vert="horz" wrap="square" lIns="270000" tIns="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298450" marR="0" indent="-29845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80000"/>
                  <a:buFont typeface="Wingdings" pitchFamily="2" charset="2"/>
                  <a:buChar char="n"/>
                  <a:tabLst/>
                </a:pPr>
                <a:endParaRPr kumimoji="0" lang="de-DE" sz="2000" b="0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" charset="0"/>
                  <a:ea typeface="ＭＳ Ｐゴシック" pitchFamily="112" charset="-128"/>
                </a:endParaRPr>
              </a:p>
            </p:txBody>
          </p:sp>
          <p:sp>
            <p:nvSpPr>
              <p:cNvPr id="127" name="Oval 126"/>
              <p:cNvSpPr>
                <a:spLocks noChangeAspect="1"/>
              </p:cNvSpPr>
              <p:nvPr/>
            </p:nvSpPr>
            <p:spPr bwMode="auto">
              <a:xfrm>
                <a:off x="4438482" y="3556449"/>
                <a:ext cx="729375" cy="729375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vert="horz" wrap="square" lIns="3600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298450" marR="0" indent="-29845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80000"/>
                  <a:buNone/>
                  <a:tabLst/>
                </a:pPr>
                <a:endParaRPr lang="en-US" sz="1200" b="0" dirty="0" smtClean="0"/>
              </a:p>
            </p:txBody>
          </p:sp>
        </p:grpSp>
        <p:grpSp>
          <p:nvGrpSpPr>
            <p:cNvPr id="120" name="Group 129"/>
            <p:cNvGrpSpPr>
              <a:grpSpLocks noChangeAspect="1"/>
            </p:cNvGrpSpPr>
            <p:nvPr/>
          </p:nvGrpSpPr>
          <p:grpSpPr>
            <a:xfrm>
              <a:off x="7143141" y="5089968"/>
              <a:ext cx="245063" cy="89512"/>
              <a:chOff x="1722064" y="2499496"/>
              <a:chExt cx="527688" cy="192744"/>
            </a:xfrm>
          </p:grpSpPr>
          <p:grpSp>
            <p:nvGrpSpPr>
              <p:cNvPr id="121" name="Group 120"/>
              <p:cNvGrpSpPr/>
              <p:nvPr/>
            </p:nvGrpSpPr>
            <p:grpSpPr>
              <a:xfrm>
                <a:off x="2013911" y="2499496"/>
                <a:ext cx="235841" cy="192744"/>
                <a:chOff x="4485111" y="4313055"/>
                <a:chExt cx="235841" cy="192744"/>
              </a:xfrm>
            </p:grpSpPr>
            <p:sp>
              <p:nvSpPr>
                <p:cNvPr id="123" name="Rectangle 122"/>
                <p:cNvSpPr/>
                <p:nvPr/>
              </p:nvSpPr>
              <p:spPr>
                <a:xfrm>
                  <a:off x="4485111" y="4313055"/>
                  <a:ext cx="135441" cy="192744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tx2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24" name="Rectangle 123"/>
                <p:cNvSpPr/>
                <p:nvPr/>
              </p:nvSpPr>
              <p:spPr>
                <a:xfrm>
                  <a:off x="4622425" y="4354818"/>
                  <a:ext cx="98527" cy="36000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tx2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  <p:sp>
              <p:nvSpPr>
                <p:cNvPr id="125" name="Rectangle 124"/>
                <p:cNvSpPr/>
                <p:nvPr/>
              </p:nvSpPr>
              <p:spPr>
                <a:xfrm>
                  <a:off x="4622425" y="4421017"/>
                  <a:ext cx="98527" cy="36000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tx2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122" name="Rectangle 121"/>
              <p:cNvSpPr/>
              <p:nvPr/>
            </p:nvSpPr>
            <p:spPr>
              <a:xfrm>
                <a:off x="1722064" y="2580586"/>
                <a:ext cx="288000" cy="288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2"/>
                </a:solidFill>
              </a:ln>
            </p:spPr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grpSp>
        <p:nvGrpSpPr>
          <p:cNvPr id="89" name="Group 88"/>
          <p:cNvGrpSpPr/>
          <p:nvPr/>
        </p:nvGrpSpPr>
        <p:grpSpPr>
          <a:xfrm>
            <a:off x="3994933" y="2879296"/>
            <a:ext cx="995144" cy="583497"/>
            <a:chOff x="6393060" y="5481278"/>
            <a:chExt cx="995144" cy="583497"/>
          </a:xfrm>
        </p:grpSpPr>
        <p:grpSp>
          <p:nvGrpSpPr>
            <p:cNvPr id="103" name="Group 128"/>
            <p:cNvGrpSpPr>
              <a:grpSpLocks noChangeAspect="1"/>
            </p:cNvGrpSpPr>
            <p:nvPr/>
          </p:nvGrpSpPr>
          <p:grpSpPr>
            <a:xfrm>
              <a:off x="6393060" y="5751340"/>
              <a:ext cx="196366" cy="89512"/>
              <a:chOff x="2019050" y="3238291"/>
              <a:chExt cx="422831" cy="192744"/>
            </a:xfrm>
          </p:grpSpPr>
          <p:grpSp>
            <p:nvGrpSpPr>
              <p:cNvPr id="113" name="Group 121"/>
              <p:cNvGrpSpPr/>
              <p:nvPr/>
            </p:nvGrpSpPr>
            <p:grpSpPr>
              <a:xfrm>
                <a:off x="2019050" y="3238291"/>
                <a:ext cx="135441" cy="192744"/>
                <a:chOff x="5183669" y="4295815"/>
                <a:chExt cx="135441" cy="192744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5183669" y="4295815"/>
                  <a:ext cx="135441" cy="192744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tx2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16" name="Oval 115"/>
                <p:cNvSpPr/>
                <p:nvPr/>
              </p:nvSpPr>
              <p:spPr>
                <a:xfrm>
                  <a:off x="5184359" y="4315470"/>
                  <a:ext cx="36000" cy="72000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solidFill>
                    <a:schemeClr val="tx2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17" name="Oval 116"/>
                <p:cNvSpPr/>
                <p:nvPr/>
              </p:nvSpPr>
              <p:spPr>
                <a:xfrm>
                  <a:off x="5184359" y="4398221"/>
                  <a:ext cx="36000" cy="72000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solidFill>
                    <a:schemeClr val="tx2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114" name="Rectangle 113"/>
              <p:cNvSpPr/>
              <p:nvPr/>
            </p:nvSpPr>
            <p:spPr>
              <a:xfrm>
                <a:off x="2153881" y="3318250"/>
                <a:ext cx="288000" cy="288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2"/>
                </a:solidFill>
              </a:ln>
            </p:spPr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04" name="Group 103"/>
            <p:cNvGrpSpPr/>
            <p:nvPr/>
          </p:nvGrpSpPr>
          <p:grpSpPr>
            <a:xfrm>
              <a:off x="6595282" y="5481278"/>
              <a:ext cx="689180" cy="583497"/>
              <a:chOff x="4438482" y="3516211"/>
              <a:chExt cx="920030" cy="769613"/>
            </a:xfrm>
          </p:grpSpPr>
          <p:sp>
            <p:nvSpPr>
              <p:cNvPr id="111" name="Octagon 110"/>
              <p:cNvSpPr/>
              <p:nvPr/>
            </p:nvSpPr>
            <p:spPr bwMode="auto">
              <a:xfrm>
                <a:off x="5002462" y="3516211"/>
                <a:ext cx="356050" cy="356050"/>
              </a:xfrm>
              <a:prstGeom prst="octagon">
                <a:avLst/>
              </a:prstGeom>
              <a:solidFill>
                <a:srgbClr val="BE9283"/>
              </a:solidFill>
              <a:ln w="9525" cap="flat" cmpd="sng" algn="ctr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vert="horz" wrap="square" lIns="270000" tIns="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298450" marR="0" indent="-29845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80000"/>
                  <a:buFont typeface="Wingdings" pitchFamily="2" charset="2"/>
                  <a:buChar char="n"/>
                  <a:tabLst/>
                </a:pPr>
                <a:endParaRPr kumimoji="0" lang="de-DE" sz="2000" b="0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" charset="0"/>
                  <a:ea typeface="ＭＳ Ｐゴシック" pitchFamily="112" charset="-128"/>
                </a:endParaRPr>
              </a:p>
            </p:txBody>
          </p:sp>
          <p:sp>
            <p:nvSpPr>
              <p:cNvPr id="112" name="Oval 111"/>
              <p:cNvSpPr>
                <a:spLocks noChangeAspect="1"/>
              </p:cNvSpPr>
              <p:nvPr/>
            </p:nvSpPr>
            <p:spPr bwMode="auto">
              <a:xfrm>
                <a:off x="4438482" y="3556449"/>
                <a:ext cx="729375" cy="729375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vert="horz" wrap="square" lIns="3600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298450" marR="0" indent="-29845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80000"/>
                  <a:buNone/>
                  <a:tabLst/>
                </a:pPr>
                <a:endParaRPr lang="en-US" sz="1200" b="0" dirty="0" smtClean="0"/>
              </a:p>
            </p:txBody>
          </p:sp>
        </p:grpSp>
        <p:grpSp>
          <p:nvGrpSpPr>
            <p:cNvPr id="105" name="Group 129"/>
            <p:cNvGrpSpPr>
              <a:grpSpLocks noChangeAspect="1"/>
            </p:cNvGrpSpPr>
            <p:nvPr/>
          </p:nvGrpSpPr>
          <p:grpSpPr>
            <a:xfrm>
              <a:off x="7143141" y="5755734"/>
              <a:ext cx="245063" cy="89512"/>
              <a:chOff x="1722064" y="2499496"/>
              <a:chExt cx="527688" cy="192744"/>
            </a:xfrm>
          </p:grpSpPr>
          <p:grpSp>
            <p:nvGrpSpPr>
              <p:cNvPr id="106" name="Group 120"/>
              <p:cNvGrpSpPr/>
              <p:nvPr/>
            </p:nvGrpSpPr>
            <p:grpSpPr>
              <a:xfrm>
                <a:off x="2013911" y="2499496"/>
                <a:ext cx="235841" cy="192744"/>
                <a:chOff x="4485111" y="4313055"/>
                <a:chExt cx="235841" cy="192744"/>
              </a:xfrm>
            </p:grpSpPr>
            <p:sp>
              <p:nvSpPr>
                <p:cNvPr id="108" name="Rectangle 107"/>
                <p:cNvSpPr/>
                <p:nvPr/>
              </p:nvSpPr>
              <p:spPr>
                <a:xfrm>
                  <a:off x="4485111" y="4313055"/>
                  <a:ext cx="135441" cy="192744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tx2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4622425" y="4354818"/>
                  <a:ext cx="98527" cy="36000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tx2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  <p:sp>
              <p:nvSpPr>
                <p:cNvPr id="110" name="Rectangle 109"/>
                <p:cNvSpPr/>
                <p:nvPr/>
              </p:nvSpPr>
              <p:spPr>
                <a:xfrm>
                  <a:off x="4622425" y="4421017"/>
                  <a:ext cx="98527" cy="36000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tx2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107" name="Rectangle 106"/>
              <p:cNvSpPr/>
              <p:nvPr/>
            </p:nvSpPr>
            <p:spPr>
              <a:xfrm>
                <a:off x="1722064" y="2580586"/>
                <a:ext cx="288000" cy="288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2"/>
                </a:solidFill>
              </a:ln>
            </p:spPr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grpSp>
        <p:nvGrpSpPr>
          <p:cNvPr id="90" name="Group 89"/>
          <p:cNvGrpSpPr/>
          <p:nvPr/>
        </p:nvGrpSpPr>
        <p:grpSpPr>
          <a:xfrm rot="10800000">
            <a:off x="5042642" y="2479713"/>
            <a:ext cx="739913" cy="651564"/>
            <a:chOff x="7588729" y="5105211"/>
            <a:chExt cx="739913" cy="651564"/>
          </a:xfrm>
        </p:grpSpPr>
        <p:cxnSp>
          <p:nvCxnSpPr>
            <p:cNvPr id="101" name="Straight Connector 100"/>
            <p:cNvCxnSpPr/>
            <p:nvPr/>
          </p:nvCxnSpPr>
          <p:spPr bwMode="auto">
            <a:xfrm flipV="1">
              <a:off x="7588729" y="5105211"/>
              <a:ext cx="706782" cy="253999"/>
            </a:xfrm>
            <a:prstGeom prst="line">
              <a:avLst/>
            </a:prstGeom>
            <a:noFill/>
            <a:ln w="12700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102" name="Straight Connector 101"/>
            <p:cNvCxnSpPr/>
            <p:nvPr/>
          </p:nvCxnSpPr>
          <p:spPr bwMode="auto">
            <a:xfrm>
              <a:off x="7588729" y="5458601"/>
              <a:ext cx="739913" cy="298174"/>
            </a:xfrm>
            <a:prstGeom prst="line">
              <a:avLst/>
            </a:prstGeom>
            <a:noFill/>
            <a:ln w="12700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</p:grpSp>
      <p:grpSp>
        <p:nvGrpSpPr>
          <p:cNvPr id="91" name="Group 90"/>
          <p:cNvGrpSpPr/>
          <p:nvPr/>
        </p:nvGrpSpPr>
        <p:grpSpPr>
          <a:xfrm>
            <a:off x="5824639" y="2518323"/>
            <a:ext cx="893868" cy="583497"/>
            <a:chOff x="8222766" y="5192566"/>
            <a:chExt cx="893868" cy="583497"/>
          </a:xfrm>
        </p:grpSpPr>
        <p:grpSp>
          <p:nvGrpSpPr>
            <p:cNvPr id="92" name="Group 91"/>
            <p:cNvGrpSpPr/>
            <p:nvPr/>
          </p:nvGrpSpPr>
          <p:grpSpPr>
            <a:xfrm>
              <a:off x="8427454" y="5192566"/>
              <a:ext cx="689180" cy="583497"/>
              <a:chOff x="4438482" y="3516211"/>
              <a:chExt cx="920030" cy="769613"/>
            </a:xfrm>
          </p:grpSpPr>
          <p:sp>
            <p:nvSpPr>
              <p:cNvPr id="99" name="Octagon 98"/>
              <p:cNvSpPr/>
              <p:nvPr/>
            </p:nvSpPr>
            <p:spPr bwMode="auto">
              <a:xfrm>
                <a:off x="5002462" y="3516211"/>
                <a:ext cx="356050" cy="356050"/>
              </a:xfrm>
              <a:prstGeom prst="octagon">
                <a:avLst/>
              </a:prstGeom>
              <a:solidFill>
                <a:srgbClr val="BE9283"/>
              </a:solidFill>
              <a:ln w="9525" cap="flat" cmpd="sng" algn="ctr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vert="horz" wrap="square" lIns="270000" tIns="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298450" marR="0" indent="-29845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80000"/>
                  <a:buFont typeface="Wingdings" pitchFamily="2" charset="2"/>
                  <a:buChar char="n"/>
                  <a:tabLst/>
                </a:pPr>
                <a:endParaRPr kumimoji="0" lang="de-DE" sz="2000" b="0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" charset="0"/>
                  <a:ea typeface="ＭＳ Ｐゴシック" pitchFamily="112" charset="-128"/>
                </a:endParaRPr>
              </a:p>
            </p:txBody>
          </p:sp>
          <p:sp>
            <p:nvSpPr>
              <p:cNvPr id="100" name="Oval 99"/>
              <p:cNvSpPr>
                <a:spLocks noChangeAspect="1"/>
              </p:cNvSpPr>
              <p:nvPr/>
            </p:nvSpPr>
            <p:spPr bwMode="auto">
              <a:xfrm>
                <a:off x="4438482" y="3556449"/>
                <a:ext cx="729375" cy="729375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vert="horz" wrap="square" lIns="3600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298450" marR="0" indent="-29845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80000"/>
                  <a:buNone/>
                  <a:tabLst/>
                </a:pPr>
                <a:endParaRPr lang="en-US" sz="1200" b="0" dirty="0" smtClean="0"/>
              </a:p>
            </p:txBody>
          </p:sp>
        </p:grpSp>
        <p:grpSp>
          <p:nvGrpSpPr>
            <p:cNvPr id="93" name="Group 128"/>
            <p:cNvGrpSpPr>
              <a:grpSpLocks noChangeAspect="1"/>
            </p:cNvGrpSpPr>
            <p:nvPr/>
          </p:nvGrpSpPr>
          <p:grpSpPr>
            <a:xfrm>
              <a:off x="8222766" y="5424364"/>
              <a:ext cx="196367" cy="89512"/>
              <a:chOff x="2019050" y="3238291"/>
              <a:chExt cx="422831" cy="192744"/>
            </a:xfrm>
          </p:grpSpPr>
          <p:grpSp>
            <p:nvGrpSpPr>
              <p:cNvPr id="94" name="Group 121"/>
              <p:cNvGrpSpPr/>
              <p:nvPr/>
            </p:nvGrpSpPr>
            <p:grpSpPr>
              <a:xfrm>
                <a:off x="2019050" y="3238291"/>
                <a:ext cx="135441" cy="192744"/>
                <a:chOff x="5183669" y="4295815"/>
                <a:chExt cx="135441" cy="192744"/>
              </a:xfrm>
            </p:grpSpPr>
            <p:sp>
              <p:nvSpPr>
                <p:cNvPr id="96" name="Rectangle 95"/>
                <p:cNvSpPr/>
                <p:nvPr/>
              </p:nvSpPr>
              <p:spPr>
                <a:xfrm>
                  <a:off x="5183669" y="4295815"/>
                  <a:ext cx="135441" cy="192744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tx2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97" name="Oval 96"/>
                <p:cNvSpPr/>
                <p:nvPr/>
              </p:nvSpPr>
              <p:spPr>
                <a:xfrm>
                  <a:off x="5184359" y="4315470"/>
                  <a:ext cx="36000" cy="72000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solidFill>
                    <a:schemeClr val="tx2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98" name="Oval 97"/>
                <p:cNvSpPr/>
                <p:nvPr/>
              </p:nvSpPr>
              <p:spPr>
                <a:xfrm>
                  <a:off x="5184359" y="4398221"/>
                  <a:ext cx="36000" cy="72000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solidFill>
                    <a:schemeClr val="tx2"/>
                  </a:solidFill>
                </a:ln>
              </p:spPr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95" name="Rectangle 94"/>
              <p:cNvSpPr/>
              <p:nvPr/>
            </p:nvSpPr>
            <p:spPr>
              <a:xfrm>
                <a:off x="2153881" y="3318250"/>
                <a:ext cx="288000" cy="288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2"/>
                </a:solidFill>
              </a:ln>
            </p:spPr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grpSp>
        <p:nvGrpSpPr>
          <p:cNvPr id="144" name="Group 143"/>
          <p:cNvGrpSpPr>
            <a:grpSpLocks/>
          </p:cNvGrpSpPr>
          <p:nvPr/>
        </p:nvGrpSpPr>
        <p:grpSpPr bwMode="auto">
          <a:xfrm>
            <a:off x="2301514" y="2070674"/>
            <a:ext cx="318710" cy="314829"/>
            <a:chOff x="3858022" y="5473613"/>
            <a:chExt cx="1080120" cy="1065324"/>
          </a:xfrm>
        </p:grpSpPr>
        <p:sp>
          <p:nvSpPr>
            <p:cNvPr id="264" name="Rectangle 263"/>
            <p:cNvSpPr>
              <a:spLocks noChangeAspect="1"/>
            </p:cNvSpPr>
            <p:nvPr/>
          </p:nvSpPr>
          <p:spPr bwMode="auto">
            <a:xfrm>
              <a:off x="3858022" y="5473613"/>
              <a:ext cx="252028" cy="252028"/>
            </a:xfrm>
            <a:prstGeom prst="rect">
              <a:avLst/>
            </a:prstGeom>
            <a:solidFill>
              <a:srgbClr val="C3616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hangingPunct="0">
                <a:lnSpc>
                  <a:spcPct val="97000"/>
                </a:lnSpc>
                <a:spcBef>
                  <a:spcPct val="0"/>
                </a:spcBef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endParaRPr lang="en-GB" kern="1200"/>
            </a:p>
          </p:txBody>
        </p:sp>
        <p:sp>
          <p:nvSpPr>
            <p:cNvPr id="265" name="Rectangle 264"/>
            <p:cNvSpPr>
              <a:spLocks noChangeAspect="1"/>
            </p:cNvSpPr>
            <p:nvPr/>
          </p:nvSpPr>
          <p:spPr bwMode="auto">
            <a:xfrm>
              <a:off x="4678685" y="5742595"/>
              <a:ext cx="252028" cy="252028"/>
            </a:xfrm>
            <a:prstGeom prst="rect">
              <a:avLst/>
            </a:prstGeom>
            <a:solidFill>
              <a:srgbClr val="C3616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hangingPunct="0">
                <a:lnSpc>
                  <a:spcPct val="97000"/>
                </a:lnSpc>
                <a:spcBef>
                  <a:spcPct val="0"/>
                </a:spcBef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endParaRPr lang="en-GB" kern="1200"/>
            </a:p>
          </p:txBody>
        </p:sp>
        <p:sp>
          <p:nvSpPr>
            <p:cNvPr id="266" name="Rectangle 265"/>
            <p:cNvSpPr>
              <a:spLocks noChangeAspect="1"/>
            </p:cNvSpPr>
            <p:nvPr/>
          </p:nvSpPr>
          <p:spPr bwMode="auto">
            <a:xfrm>
              <a:off x="4686114" y="6284751"/>
              <a:ext cx="252028" cy="252028"/>
            </a:xfrm>
            <a:prstGeom prst="rect">
              <a:avLst/>
            </a:prstGeom>
            <a:solidFill>
              <a:srgbClr val="C3616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hangingPunct="0">
                <a:lnSpc>
                  <a:spcPct val="97000"/>
                </a:lnSpc>
                <a:spcBef>
                  <a:spcPct val="0"/>
                </a:spcBef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endParaRPr lang="en-GB" kern="1200"/>
            </a:p>
          </p:txBody>
        </p:sp>
        <p:sp>
          <p:nvSpPr>
            <p:cNvPr id="267" name="Rectangle 266"/>
            <p:cNvSpPr>
              <a:spLocks noChangeAspect="1"/>
            </p:cNvSpPr>
            <p:nvPr/>
          </p:nvSpPr>
          <p:spPr bwMode="auto">
            <a:xfrm>
              <a:off x="3862214" y="6011577"/>
              <a:ext cx="252028" cy="252028"/>
            </a:xfrm>
            <a:prstGeom prst="rect">
              <a:avLst/>
            </a:prstGeom>
            <a:solidFill>
              <a:srgbClr val="C3616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hangingPunct="0">
                <a:lnSpc>
                  <a:spcPct val="97000"/>
                </a:lnSpc>
                <a:spcBef>
                  <a:spcPct val="0"/>
                </a:spcBef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endParaRPr lang="en-GB" kern="1200"/>
            </a:p>
          </p:txBody>
        </p:sp>
        <p:sp>
          <p:nvSpPr>
            <p:cNvPr id="268" name="Rectangle 267"/>
            <p:cNvSpPr>
              <a:spLocks noChangeAspect="1"/>
            </p:cNvSpPr>
            <p:nvPr/>
          </p:nvSpPr>
          <p:spPr bwMode="auto">
            <a:xfrm>
              <a:off x="4135630" y="5742595"/>
              <a:ext cx="252028" cy="252028"/>
            </a:xfrm>
            <a:prstGeom prst="rect">
              <a:avLst/>
            </a:prstGeom>
            <a:solidFill>
              <a:srgbClr val="92D05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hangingPunct="0">
                <a:lnSpc>
                  <a:spcPct val="97000"/>
                </a:lnSpc>
                <a:spcBef>
                  <a:spcPct val="0"/>
                </a:spcBef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endParaRPr lang="en-GB" kern="1200"/>
            </a:p>
          </p:txBody>
        </p:sp>
        <p:sp>
          <p:nvSpPr>
            <p:cNvPr id="269" name="Rectangle 268"/>
            <p:cNvSpPr>
              <a:spLocks noChangeAspect="1"/>
            </p:cNvSpPr>
            <p:nvPr/>
          </p:nvSpPr>
          <p:spPr bwMode="auto">
            <a:xfrm>
              <a:off x="4400178" y="6015769"/>
              <a:ext cx="252028" cy="252028"/>
            </a:xfrm>
            <a:prstGeom prst="rect">
              <a:avLst/>
            </a:prstGeom>
            <a:solidFill>
              <a:srgbClr val="92D05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hangingPunct="0">
                <a:lnSpc>
                  <a:spcPct val="97000"/>
                </a:lnSpc>
                <a:spcBef>
                  <a:spcPct val="0"/>
                </a:spcBef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endParaRPr lang="en-GB" kern="1200"/>
            </a:p>
          </p:txBody>
        </p:sp>
        <p:sp>
          <p:nvSpPr>
            <p:cNvPr id="270" name="Rectangle 269"/>
            <p:cNvSpPr>
              <a:spLocks noChangeAspect="1"/>
            </p:cNvSpPr>
            <p:nvPr/>
          </p:nvSpPr>
          <p:spPr bwMode="auto">
            <a:xfrm>
              <a:off x="4139704" y="6284751"/>
              <a:ext cx="252028" cy="252028"/>
            </a:xfrm>
            <a:prstGeom prst="rect">
              <a:avLst/>
            </a:prstGeom>
            <a:solidFill>
              <a:srgbClr val="92D05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hangingPunct="0">
                <a:lnSpc>
                  <a:spcPct val="97000"/>
                </a:lnSpc>
                <a:spcBef>
                  <a:spcPct val="0"/>
                </a:spcBef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endParaRPr lang="en-GB" kern="1200"/>
            </a:p>
          </p:txBody>
        </p:sp>
        <p:sp>
          <p:nvSpPr>
            <p:cNvPr id="271" name="Rectangle 270"/>
            <p:cNvSpPr>
              <a:spLocks noChangeAspect="1"/>
            </p:cNvSpPr>
            <p:nvPr/>
          </p:nvSpPr>
          <p:spPr bwMode="auto">
            <a:xfrm>
              <a:off x="4678685" y="6013673"/>
              <a:ext cx="252028" cy="252028"/>
            </a:xfrm>
            <a:prstGeom prst="rect">
              <a:avLst/>
            </a:prstGeom>
            <a:solidFill>
              <a:srgbClr val="92D05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hangingPunct="0">
                <a:lnSpc>
                  <a:spcPct val="97000"/>
                </a:lnSpc>
                <a:spcBef>
                  <a:spcPct val="0"/>
                </a:spcBef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endParaRPr lang="en-GB" kern="1200"/>
            </a:p>
          </p:txBody>
        </p:sp>
        <p:sp>
          <p:nvSpPr>
            <p:cNvPr id="272" name="Rectangle 271"/>
            <p:cNvSpPr>
              <a:spLocks noChangeAspect="1"/>
            </p:cNvSpPr>
            <p:nvPr/>
          </p:nvSpPr>
          <p:spPr bwMode="auto">
            <a:xfrm>
              <a:off x="4409703" y="5473613"/>
              <a:ext cx="252028" cy="252028"/>
            </a:xfrm>
            <a:prstGeom prst="rect">
              <a:avLst/>
            </a:prstGeom>
            <a:solidFill>
              <a:srgbClr val="6E99D8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hangingPunct="0">
                <a:lnSpc>
                  <a:spcPct val="97000"/>
                </a:lnSpc>
                <a:spcBef>
                  <a:spcPct val="0"/>
                </a:spcBef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endParaRPr lang="en-GB" kern="1200"/>
            </a:p>
          </p:txBody>
        </p:sp>
        <p:sp>
          <p:nvSpPr>
            <p:cNvPr id="273" name="Rectangle 272"/>
            <p:cNvSpPr>
              <a:spLocks noChangeAspect="1"/>
            </p:cNvSpPr>
            <p:nvPr/>
          </p:nvSpPr>
          <p:spPr bwMode="auto">
            <a:xfrm>
              <a:off x="4409703" y="6286909"/>
              <a:ext cx="252028" cy="252028"/>
            </a:xfrm>
            <a:prstGeom prst="rect">
              <a:avLst/>
            </a:prstGeom>
            <a:solidFill>
              <a:srgbClr val="6E99D8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hangingPunct="0">
                <a:lnSpc>
                  <a:spcPct val="97000"/>
                </a:lnSpc>
                <a:spcBef>
                  <a:spcPct val="0"/>
                </a:spcBef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endParaRPr lang="en-GB" kern="1200"/>
            </a:p>
          </p:txBody>
        </p:sp>
        <p:sp>
          <p:nvSpPr>
            <p:cNvPr id="274" name="Rectangle 273"/>
            <p:cNvSpPr>
              <a:spLocks noChangeAspect="1"/>
            </p:cNvSpPr>
            <p:nvPr/>
          </p:nvSpPr>
          <p:spPr bwMode="auto">
            <a:xfrm>
              <a:off x="3862214" y="5742595"/>
              <a:ext cx="252028" cy="252028"/>
            </a:xfrm>
            <a:prstGeom prst="rect">
              <a:avLst/>
            </a:prstGeom>
            <a:solidFill>
              <a:srgbClr val="6E99D8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hangingPunct="0">
                <a:lnSpc>
                  <a:spcPct val="97000"/>
                </a:lnSpc>
                <a:spcBef>
                  <a:spcPct val="0"/>
                </a:spcBef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endParaRPr lang="en-GB" kern="1200"/>
            </a:p>
          </p:txBody>
        </p:sp>
        <p:sp>
          <p:nvSpPr>
            <p:cNvPr id="275" name="Rectangle 274"/>
            <p:cNvSpPr>
              <a:spLocks noChangeAspect="1"/>
            </p:cNvSpPr>
            <p:nvPr/>
          </p:nvSpPr>
          <p:spPr bwMode="auto">
            <a:xfrm>
              <a:off x="4129100" y="6011577"/>
              <a:ext cx="252028" cy="252028"/>
            </a:xfrm>
            <a:prstGeom prst="rect">
              <a:avLst/>
            </a:prstGeom>
            <a:solidFill>
              <a:srgbClr val="6E99D8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hangingPunct="0">
                <a:lnSpc>
                  <a:spcPct val="97000"/>
                </a:lnSpc>
                <a:spcBef>
                  <a:spcPct val="0"/>
                </a:spcBef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endParaRPr lang="en-GB" kern="1200"/>
            </a:p>
          </p:txBody>
        </p:sp>
        <p:sp>
          <p:nvSpPr>
            <p:cNvPr id="276" name="Rectangle 275"/>
            <p:cNvSpPr>
              <a:spLocks noChangeAspect="1"/>
            </p:cNvSpPr>
            <p:nvPr/>
          </p:nvSpPr>
          <p:spPr bwMode="auto">
            <a:xfrm>
              <a:off x="4132337" y="5473613"/>
              <a:ext cx="252028" cy="252028"/>
            </a:xfrm>
            <a:prstGeom prst="rect">
              <a:avLst/>
            </a:prstGeom>
            <a:solidFill>
              <a:srgbClr val="92D05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hangingPunct="0">
                <a:lnSpc>
                  <a:spcPct val="97000"/>
                </a:lnSpc>
                <a:spcBef>
                  <a:spcPct val="0"/>
                </a:spcBef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endParaRPr lang="en-GB" kern="1200"/>
            </a:p>
          </p:txBody>
        </p:sp>
        <p:sp>
          <p:nvSpPr>
            <p:cNvPr id="277" name="Rectangle 276"/>
            <p:cNvSpPr>
              <a:spLocks noChangeAspect="1"/>
            </p:cNvSpPr>
            <p:nvPr/>
          </p:nvSpPr>
          <p:spPr bwMode="auto">
            <a:xfrm>
              <a:off x="4678685" y="5473613"/>
              <a:ext cx="252028" cy="252028"/>
            </a:xfrm>
            <a:prstGeom prst="rect">
              <a:avLst/>
            </a:prstGeom>
            <a:solidFill>
              <a:srgbClr val="92D05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hangingPunct="0">
                <a:lnSpc>
                  <a:spcPct val="97000"/>
                </a:lnSpc>
                <a:spcBef>
                  <a:spcPct val="0"/>
                </a:spcBef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endParaRPr lang="en-GB" kern="1200"/>
            </a:p>
          </p:txBody>
        </p:sp>
        <p:sp>
          <p:nvSpPr>
            <p:cNvPr id="278" name="Rectangle 277"/>
            <p:cNvSpPr>
              <a:spLocks noChangeAspect="1"/>
            </p:cNvSpPr>
            <p:nvPr/>
          </p:nvSpPr>
          <p:spPr bwMode="auto">
            <a:xfrm>
              <a:off x="4409703" y="5742595"/>
              <a:ext cx="252028" cy="252028"/>
            </a:xfrm>
            <a:prstGeom prst="rect">
              <a:avLst/>
            </a:prstGeom>
            <a:solidFill>
              <a:srgbClr val="C3616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hangingPunct="0">
                <a:lnSpc>
                  <a:spcPct val="97000"/>
                </a:lnSpc>
                <a:spcBef>
                  <a:spcPct val="0"/>
                </a:spcBef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endParaRPr lang="en-GB" kern="1200"/>
            </a:p>
          </p:txBody>
        </p:sp>
        <p:sp>
          <p:nvSpPr>
            <p:cNvPr id="279" name="Rectangle 278"/>
            <p:cNvSpPr>
              <a:spLocks noChangeAspect="1"/>
            </p:cNvSpPr>
            <p:nvPr/>
          </p:nvSpPr>
          <p:spPr bwMode="auto">
            <a:xfrm>
              <a:off x="3862276" y="6283734"/>
              <a:ext cx="252028" cy="252028"/>
            </a:xfrm>
            <a:prstGeom prst="rect">
              <a:avLst/>
            </a:prstGeom>
            <a:solidFill>
              <a:srgbClr val="6E99D8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hangingPunct="0">
                <a:lnSpc>
                  <a:spcPct val="97000"/>
                </a:lnSpc>
                <a:spcBef>
                  <a:spcPct val="0"/>
                </a:spcBef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endParaRPr lang="en-GB" kern="1200"/>
            </a:p>
          </p:txBody>
        </p:sp>
      </p:grpSp>
      <p:grpSp>
        <p:nvGrpSpPr>
          <p:cNvPr id="150" name="Group 149"/>
          <p:cNvGrpSpPr>
            <a:grpSpLocks/>
          </p:cNvGrpSpPr>
          <p:nvPr/>
        </p:nvGrpSpPr>
        <p:grpSpPr bwMode="auto">
          <a:xfrm>
            <a:off x="3003844" y="2070675"/>
            <a:ext cx="318710" cy="314829"/>
            <a:chOff x="3858022" y="5473613"/>
            <a:chExt cx="1080120" cy="1065324"/>
          </a:xfrm>
        </p:grpSpPr>
        <p:sp>
          <p:nvSpPr>
            <p:cNvPr id="168" name="Rectangle 167"/>
            <p:cNvSpPr>
              <a:spLocks noChangeAspect="1"/>
            </p:cNvSpPr>
            <p:nvPr/>
          </p:nvSpPr>
          <p:spPr bwMode="auto">
            <a:xfrm>
              <a:off x="3858022" y="5473613"/>
              <a:ext cx="252028" cy="252028"/>
            </a:xfrm>
            <a:prstGeom prst="rect">
              <a:avLst/>
            </a:prstGeom>
            <a:solidFill>
              <a:srgbClr val="C3616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hangingPunct="0">
                <a:lnSpc>
                  <a:spcPct val="97000"/>
                </a:lnSpc>
                <a:spcBef>
                  <a:spcPct val="0"/>
                </a:spcBef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endParaRPr lang="en-GB" kern="1200"/>
            </a:p>
          </p:txBody>
        </p:sp>
        <p:sp>
          <p:nvSpPr>
            <p:cNvPr id="169" name="Rectangle 168"/>
            <p:cNvSpPr>
              <a:spLocks noChangeAspect="1"/>
            </p:cNvSpPr>
            <p:nvPr/>
          </p:nvSpPr>
          <p:spPr bwMode="auto">
            <a:xfrm>
              <a:off x="4678685" y="5742595"/>
              <a:ext cx="252028" cy="252028"/>
            </a:xfrm>
            <a:prstGeom prst="rect">
              <a:avLst/>
            </a:prstGeom>
            <a:solidFill>
              <a:srgbClr val="C3616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hangingPunct="0">
                <a:lnSpc>
                  <a:spcPct val="97000"/>
                </a:lnSpc>
                <a:spcBef>
                  <a:spcPct val="0"/>
                </a:spcBef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endParaRPr lang="en-GB" kern="1200"/>
            </a:p>
          </p:txBody>
        </p:sp>
        <p:sp>
          <p:nvSpPr>
            <p:cNvPr id="170" name="Rectangle 169"/>
            <p:cNvSpPr>
              <a:spLocks noChangeAspect="1"/>
            </p:cNvSpPr>
            <p:nvPr/>
          </p:nvSpPr>
          <p:spPr bwMode="auto">
            <a:xfrm>
              <a:off x="4686114" y="6284751"/>
              <a:ext cx="252028" cy="252028"/>
            </a:xfrm>
            <a:prstGeom prst="rect">
              <a:avLst/>
            </a:prstGeom>
            <a:solidFill>
              <a:srgbClr val="C3616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hangingPunct="0">
                <a:lnSpc>
                  <a:spcPct val="97000"/>
                </a:lnSpc>
                <a:spcBef>
                  <a:spcPct val="0"/>
                </a:spcBef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endParaRPr lang="en-GB" kern="1200"/>
            </a:p>
          </p:txBody>
        </p:sp>
        <p:sp>
          <p:nvSpPr>
            <p:cNvPr id="171" name="Rectangle 170"/>
            <p:cNvSpPr>
              <a:spLocks noChangeAspect="1"/>
            </p:cNvSpPr>
            <p:nvPr/>
          </p:nvSpPr>
          <p:spPr bwMode="auto">
            <a:xfrm>
              <a:off x="3862214" y="6011577"/>
              <a:ext cx="252028" cy="252028"/>
            </a:xfrm>
            <a:prstGeom prst="rect">
              <a:avLst/>
            </a:prstGeom>
            <a:solidFill>
              <a:srgbClr val="C3616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hangingPunct="0">
                <a:lnSpc>
                  <a:spcPct val="97000"/>
                </a:lnSpc>
                <a:spcBef>
                  <a:spcPct val="0"/>
                </a:spcBef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endParaRPr lang="en-GB" kern="1200"/>
            </a:p>
          </p:txBody>
        </p:sp>
        <p:sp>
          <p:nvSpPr>
            <p:cNvPr id="172" name="Rectangle 171"/>
            <p:cNvSpPr>
              <a:spLocks noChangeAspect="1"/>
            </p:cNvSpPr>
            <p:nvPr/>
          </p:nvSpPr>
          <p:spPr bwMode="auto">
            <a:xfrm>
              <a:off x="4135630" y="5742595"/>
              <a:ext cx="252028" cy="252028"/>
            </a:xfrm>
            <a:prstGeom prst="rect">
              <a:avLst/>
            </a:prstGeom>
            <a:solidFill>
              <a:srgbClr val="92D05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hangingPunct="0">
                <a:lnSpc>
                  <a:spcPct val="97000"/>
                </a:lnSpc>
                <a:spcBef>
                  <a:spcPct val="0"/>
                </a:spcBef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endParaRPr lang="en-GB" kern="1200"/>
            </a:p>
          </p:txBody>
        </p:sp>
        <p:sp>
          <p:nvSpPr>
            <p:cNvPr id="173" name="Rectangle 172"/>
            <p:cNvSpPr>
              <a:spLocks noChangeAspect="1"/>
            </p:cNvSpPr>
            <p:nvPr/>
          </p:nvSpPr>
          <p:spPr bwMode="auto">
            <a:xfrm>
              <a:off x="4400178" y="6015769"/>
              <a:ext cx="252028" cy="252028"/>
            </a:xfrm>
            <a:prstGeom prst="rect">
              <a:avLst/>
            </a:prstGeom>
            <a:solidFill>
              <a:srgbClr val="92D05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hangingPunct="0">
                <a:lnSpc>
                  <a:spcPct val="97000"/>
                </a:lnSpc>
                <a:spcBef>
                  <a:spcPct val="0"/>
                </a:spcBef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endParaRPr lang="en-GB" kern="1200"/>
            </a:p>
          </p:txBody>
        </p:sp>
        <p:sp>
          <p:nvSpPr>
            <p:cNvPr id="174" name="Rectangle 173"/>
            <p:cNvSpPr>
              <a:spLocks noChangeAspect="1"/>
            </p:cNvSpPr>
            <p:nvPr/>
          </p:nvSpPr>
          <p:spPr bwMode="auto">
            <a:xfrm>
              <a:off x="4139704" y="6284751"/>
              <a:ext cx="252028" cy="252028"/>
            </a:xfrm>
            <a:prstGeom prst="rect">
              <a:avLst/>
            </a:prstGeom>
            <a:solidFill>
              <a:srgbClr val="92D05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hangingPunct="0">
                <a:lnSpc>
                  <a:spcPct val="97000"/>
                </a:lnSpc>
                <a:spcBef>
                  <a:spcPct val="0"/>
                </a:spcBef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endParaRPr lang="en-GB" kern="1200"/>
            </a:p>
          </p:txBody>
        </p:sp>
        <p:sp>
          <p:nvSpPr>
            <p:cNvPr id="175" name="Rectangle 174"/>
            <p:cNvSpPr>
              <a:spLocks noChangeAspect="1"/>
            </p:cNvSpPr>
            <p:nvPr/>
          </p:nvSpPr>
          <p:spPr bwMode="auto">
            <a:xfrm>
              <a:off x="4678685" y="6013673"/>
              <a:ext cx="252028" cy="252028"/>
            </a:xfrm>
            <a:prstGeom prst="rect">
              <a:avLst/>
            </a:prstGeom>
            <a:solidFill>
              <a:srgbClr val="92D05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hangingPunct="0">
                <a:lnSpc>
                  <a:spcPct val="97000"/>
                </a:lnSpc>
                <a:spcBef>
                  <a:spcPct val="0"/>
                </a:spcBef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endParaRPr lang="en-GB" kern="1200"/>
            </a:p>
          </p:txBody>
        </p:sp>
        <p:sp>
          <p:nvSpPr>
            <p:cNvPr id="176" name="Rectangle 175"/>
            <p:cNvSpPr>
              <a:spLocks noChangeAspect="1"/>
            </p:cNvSpPr>
            <p:nvPr/>
          </p:nvSpPr>
          <p:spPr bwMode="auto">
            <a:xfrm>
              <a:off x="4409703" y="5473613"/>
              <a:ext cx="252028" cy="252028"/>
            </a:xfrm>
            <a:prstGeom prst="rect">
              <a:avLst/>
            </a:prstGeom>
            <a:solidFill>
              <a:srgbClr val="6E99D8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hangingPunct="0">
                <a:lnSpc>
                  <a:spcPct val="97000"/>
                </a:lnSpc>
                <a:spcBef>
                  <a:spcPct val="0"/>
                </a:spcBef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endParaRPr lang="en-GB" kern="1200"/>
            </a:p>
          </p:txBody>
        </p:sp>
        <p:sp>
          <p:nvSpPr>
            <p:cNvPr id="177" name="Rectangle 176"/>
            <p:cNvSpPr>
              <a:spLocks noChangeAspect="1"/>
            </p:cNvSpPr>
            <p:nvPr/>
          </p:nvSpPr>
          <p:spPr bwMode="auto">
            <a:xfrm>
              <a:off x="4409703" y="6286909"/>
              <a:ext cx="252028" cy="252028"/>
            </a:xfrm>
            <a:prstGeom prst="rect">
              <a:avLst/>
            </a:prstGeom>
            <a:solidFill>
              <a:srgbClr val="6E99D8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hangingPunct="0">
                <a:lnSpc>
                  <a:spcPct val="97000"/>
                </a:lnSpc>
                <a:spcBef>
                  <a:spcPct val="0"/>
                </a:spcBef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endParaRPr lang="en-GB" kern="1200"/>
            </a:p>
          </p:txBody>
        </p:sp>
        <p:sp>
          <p:nvSpPr>
            <p:cNvPr id="178" name="Rectangle 177"/>
            <p:cNvSpPr>
              <a:spLocks noChangeAspect="1"/>
            </p:cNvSpPr>
            <p:nvPr/>
          </p:nvSpPr>
          <p:spPr bwMode="auto">
            <a:xfrm>
              <a:off x="3862214" y="5742595"/>
              <a:ext cx="252028" cy="252028"/>
            </a:xfrm>
            <a:prstGeom prst="rect">
              <a:avLst/>
            </a:prstGeom>
            <a:solidFill>
              <a:srgbClr val="6E99D8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hangingPunct="0">
                <a:lnSpc>
                  <a:spcPct val="97000"/>
                </a:lnSpc>
                <a:spcBef>
                  <a:spcPct val="0"/>
                </a:spcBef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endParaRPr lang="en-GB" kern="1200"/>
            </a:p>
          </p:txBody>
        </p:sp>
        <p:sp>
          <p:nvSpPr>
            <p:cNvPr id="179" name="Rectangle 178"/>
            <p:cNvSpPr>
              <a:spLocks noChangeAspect="1"/>
            </p:cNvSpPr>
            <p:nvPr/>
          </p:nvSpPr>
          <p:spPr bwMode="auto">
            <a:xfrm>
              <a:off x="4129100" y="6011577"/>
              <a:ext cx="252028" cy="252028"/>
            </a:xfrm>
            <a:prstGeom prst="rect">
              <a:avLst/>
            </a:prstGeom>
            <a:solidFill>
              <a:srgbClr val="6E99D8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hangingPunct="0">
                <a:lnSpc>
                  <a:spcPct val="97000"/>
                </a:lnSpc>
                <a:spcBef>
                  <a:spcPct val="0"/>
                </a:spcBef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endParaRPr lang="en-GB" kern="1200"/>
            </a:p>
          </p:txBody>
        </p:sp>
        <p:sp>
          <p:nvSpPr>
            <p:cNvPr id="180" name="Rectangle 179"/>
            <p:cNvSpPr>
              <a:spLocks noChangeAspect="1"/>
            </p:cNvSpPr>
            <p:nvPr/>
          </p:nvSpPr>
          <p:spPr bwMode="auto">
            <a:xfrm>
              <a:off x="4132337" y="5473613"/>
              <a:ext cx="252028" cy="252028"/>
            </a:xfrm>
            <a:prstGeom prst="rect">
              <a:avLst/>
            </a:prstGeom>
            <a:solidFill>
              <a:srgbClr val="92D05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hangingPunct="0">
                <a:lnSpc>
                  <a:spcPct val="97000"/>
                </a:lnSpc>
                <a:spcBef>
                  <a:spcPct val="0"/>
                </a:spcBef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endParaRPr lang="en-GB" kern="1200"/>
            </a:p>
          </p:txBody>
        </p:sp>
        <p:sp>
          <p:nvSpPr>
            <p:cNvPr id="181" name="Rectangle 180"/>
            <p:cNvSpPr>
              <a:spLocks noChangeAspect="1"/>
            </p:cNvSpPr>
            <p:nvPr/>
          </p:nvSpPr>
          <p:spPr bwMode="auto">
            <a:xfrm>
              <a:off x="4678685" y="5473613"/>
              <a:ext cx="252028" cy="252028"/>
            </a:xfrm>
            <a:prstGeom prst="rect">
              <a:avLst/>
            </a:prstGeom>
            <a:solidFill>
              <a:srgbClr val="92D05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hangingPunct="0">
                <a:lnSpc>
                  <a:spcPct val="97000"/>
                </a:lnSpc>
                <a:spcBef>
                  <a:spcPct val="0"/>
                </a:spcBef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endParaRPr lang="en-GB" kern="1200"/>
            </a:p>
          </p:txBody>
        </p:sp>
        <p:sp>
          <p:nvSpPr>
            <p:cNvPr id="182" name="Rectangle 181"/>
            <p:cNvSpPr>
              <a:spLocks noChangeAspect="1"/>
            </p:cNvSpPr>
            <p:nvPr/>
          </p:nvSpPr>
          <p:spPr bwMode="auto">
            <a:xfrm>
              <a:off x="4409703" y="5742595"/>
              <a:ext cx="252028" cy="252028"/>
            </a:xfrm>
            <a:prstGeom prst="rect">
              <a:avLst/>
            </a:prstGeom>
            <a:solidFill>
              <a:srgbClr val="C3616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hangingPunct="0">
                <a:lnSpc>
                  <a:spcPct val="97000"/>
                </a:lnSpc>
                <a:spcBef>
                  <a:spcPct val="0"/>
                </a:spcBef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endParaRPr lang="en-GB" kern="1200"/>
            </a:p>
          </p:txBody>
        </p:sp>
        <p:sp>
          <p:nvSpPr>
            <p:cNvPr id="183" name="Rectangle 182"/>
            <p:cNvSpPr>
              <a:spLocks noChangeAspect="1"/>
            </p:cNvSpPr>
            <p:nvPr/>
          </p:nvSpPr>
          <p:spPr bwMode="auto">
            <a:xfrm>
              <a:off x="3862276" y="6283734"/>
              <a:ext cx="252028" cy="252028"/>
            </a:xfrm>
            <a:prstGeom prst="rect">
              <a:avLst/>
            </a:prstGeom>
            <a:solidFill>
              <a:srgbClr val="6E99D8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hangingPunct="0">
                <a:lnSpc>
                  <a:spcPct val="97000"/>
                </a:lnSpc>
                <a:spcBef>
                  <a:spcPct val="0"/>
                </a:spcBef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endParaRPr lang="en-GB" kern="1200"/>
            </a:p>
          </p:txBody>
        </p:sp>
      </p:grpSp>
      <p:grpSp>
        <p:nvGrpSpPr>
          <p:cNvPr id="151" name="Group 150"/>
          <p:cNvGrpSpPr>
            <a:grpSpLocks/>
          </p:cNvGrpSpPr>
          <p:nvPr/>
        </p:nvGrpSpPr>
        <p:grpSpPr bwMode="auto">
          <a:xfrm>
            <a:off x="2653264" y="2070675"/>
            <a:ext cx="318710" cy="314829"/>
            <a:chOff x="3858022" y="5473613"/>
            <a:chExt cx="1080120" cy="1065324"/>
          </a:xfrm>
        </p:grpSpPr>
        <p:sp>
          <p:nvSpPr>
            <p:cNvPr id="152" name="Rectangle 151"/>
            <p:cNvSpPr>
              <a:spLocks noChangeAspect="1"/>
            </p:cNvSpPr>
            <p:nvPr/>
          </p:nvSpPr>
          <p:spPr bwMode="auto">
            <a:xfrm>
              <a:off x="3858022" y="5473613"/>
              <a:ext cx="252028" cy="252028"/>
            </a:xfrm>
            <a:prstGeom prst="rect">
              <a:avLst/>
            </a:prstGeom>
            <a:solidFill>
              <a:srgbClr val="C3616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hangingPunct="0">
                <a:lnSpc>
                  <a:spcPct val="97000"/>
                </a:lnSpc>
                <a:spcBef>
                  <a:spcPct val="0"/>
                </a:spcBef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endParaRPr lang="en-GB" kern="1200"/>
            </a:p>
          </p:txBody>
        </p:sp>
        <p:sp>
          <p:nvSpPr>
            <p:cNvPr id="153" name="Rectangle 152"/>
            <p:cNvSpPr>
              <a:spLocks noChangeAspect="1"/>
            </p:cNvSpPr>
            <p:nvPr/>
          </p:nvSpPr>
          <p:spPr bwMode="auto">
            <a:xfrm>
              <a:off x="4678685" y="5742595"/>
              <a:ext cx="252028" cy="252028"/>
            </a:xfrm>
            <a:prstGeom prst="rect">
              <a:avLst/>
            </a:prstGeom>
            <a:solidFill>
              <a:srgbClr val="C3616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hangingPunct="0">
                <a:lnSpc>
                  <a:spcPct val="97000"/>
                </a:lnSpc>
                <a:spcBef>
                  <a:spcPct val="0"/>
                </a:spcBef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endParaRPr lang="en-GB" kern="1200"/>
            </a:p>
          </p:txBody>
        </p:sp>
        <p:sp>
          <p:nvSpPr>
            <p:cNvPr id="154" name="Rectangle 153"/>
            <p:cNvSpPr>
              <a:spLocks noChangeAspect="1"/>
            </p:cNvSpPr>
            <p:nvPr/>
          </p:nvSpPr>
          <p:spPr bwMode="auto">
            <a:xfrm>
              <a:off x="4686114" y="6284751"/>
              <a:ext cx="252028" cy="252028"/>
            </a:xfrm>
            <a:prstGeom prst="rect">
              <a:avLst/>
            </a:prstGeom>
            <a:solidFill>
              <a:srgbClr val="C3616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hangingPunct="0">
                <a:lnSpc>
                  <a:spcPct val="97000"/>
                </a:lnSpc>
                <a:spcBef>
                  <a:spcPct val="0"/>
                </a:spcBef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endParaRPr lang="en-GB" kern="1200"/>
            </a:p>
          </p:txBody>
        </p:sp>
        <p:sp>
          <p:nvSpPr>
            <p:cNvPr id="155" name="Rectangle 154"/>
            <p:cNvSpPr>
              <a:spLocks noChangeAspect="1"/>
            </p:cNvSpPr>
            <p:nvPr/>
          </p:nvSpPr>
          <p:spPr bwMode="auto">
            <a:xfrm>
              <a:off x="3862214" y="6011577"/>
              <a:ext cx="252028" cy="252028"/>
            </a:xfrm>
            <a:prstGeom prst="rect">
              <a:avLst/>
            </a:prstGeom>
            <a:solidFill>
              <a:srgbClr val="C3616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hangingPunct="0">
                <a:lnSpc>
                  <a:spcPct val="97000"/>
                </a:lnSpc>
                <a:spcBef>
                  <a:spcPct val="0"/>
                </a:spcBef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endParaRPr lang="en-GB" kern="1200"/>
            </a:p>
          </p:txBody>
        </p:sp>
        <p:sp>
          <p:nvSpPr>
            <p:cNvPr id="156" name="Rectangle 155"/>
            <p:cNvSpPr>
              <a:spLocks noChangeAspect="1"/>
            </p:cNvSpPr>
            <p:nvPr/>
          </p:nvSpPr>
          <p:spPr bwMode="auto">
            <a:xfrm>
              <a:off x="4135630" y="5742595"/>
              <a:ext cx="252028" cy="252028"/>
            </a:xfrm>
            <a:prstGeom prst="rect">
              <a:avLst/>
            </a:prstGeom>
            <a:solidFill>
              <a:srgbClr val="92D05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hangingPunct="0">
                <a:lnSpc>
                  <a:spcPct val="97000"/>
                </a:lnSpc>
                <a:spcBef>
                  <a:spcPct val="0"/>
                </a:spcBef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endParaRPr lang="en-GB" kern="1200"/>
            </a:p>
          </p:txBody>
        </p:sp>
        <p:sp>
          <p:nvSpPr>
            <p:cNvPr id="157" name="Rectangle 156"/>
            <p:cNvSpPr>
              <a:spLocks noChangeAspect="1"/>
            </p:cNvSpPr>
            <p:nvPr/>
          </p:nvSpPr>
          <p:spPr bwMode="auto">
            <a:xfrm>
              <a:off x="4400178" y="6015769"/>
              <a:ext cx="252028" cy="252028"/>
            </a:xfrm>
            <a:prstGeom prst="rect">
              <a:avLst/>
            </a:prstGeom>
            <a:solidFill>
              <a:srgbClr val="92D05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hangingPunct="0">
                <a:lnSpc>
                  <a:spcPct val="97000"/>
                </a:lnSpc>
                <a:spcBef>
                  <a:spcPct val="0"/>
                </a:spcBef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endParaRPr lang="en-GB" kern="1200"/>
            </a:p>
          </p:txBody>
        </p:sp>
        <p:sp>
          <p:nvSpPr>
            <p:cNvPr id="158" name="Rectangle 157"/>
            <p:cNvSpPr>
              <a:spLocks noChangeAspect="1"/>
            </p:cNvSpPr>
            <p:nvPr/>
          </p:nvSpPr>
          <p:spPr bwMode="auto">
            <a:xfrm>
              <a:off x="4139704" y="6284751"/>
              <a:ext cx="252028" cy="252028"/>
            </a:xfrm>
            <a:prstGeom prst="rect">
              <a:avLst/>
            </a:prstGeom>
            <a:solidFill>
              <a:srgbClr val="92D05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hangingPunct="0">
                <a:lnSpc>
                  <a:spcPct val="97000"/>
                </a:lnSpc>
                <a:spcBef>
                  <a:spcPct val="0"/>
                </a:spcBef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endParaRPr lang="en-GB" kern="1200"/>
            </a:p>
          </p:txBody>
        </p:sp>
        <p:sp>
          <p:nvSpPr>
            <p:cNvPr id="159" name="Rectangle 158"/>
            <p:cNvSpPr>
              <a:spLocks noChangeAspect="1"/>
            </p:cNvSpPr>
            <p:nvPr/>
          </p:nvSpPr>
          <p:spPr bwMode="auto">
            <a:xfrm>
              <a:off x="4678685" y="6013673"/>
              <a:ext cx="252028" cy="252028"/>
            </a:xfrm>
            <a:prstGeom prst="rect">
              <a:avLst/>
            </a:prstGeom>
            <a:solidFill>
              <a:srgbClr val="92D05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hangingPunct="0">
                <a:lnSpc>
                  <a:spcPct val="97000"/>
                </a:lnSpc>
                <a:spcBef>
                  <a:spcPct val="0"/>
                </a:spcBef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endParaRPr lang="en-GB" kern="1200"/>
            </a:p>
          </p:txBody>
        </p:sp>
        <p:sp>
          <p:nvSpPr>
            <p:cNvPr id="160" name="Rectangle 159"/>
            <p:cNvSpPr>
              <a:spLocks noChangeAspect="1"/>
            </p:cNvSpPr>
            <p:nvPr/>
          </p:nvSpPr>
          <p:spPr bwMode="auto">
            <a:xfrm>
              <a:off x="4409703" y="5473613"/>
              <a:ext cx="252028" cy="252028"/>
            </a:xfrm>
            <a:prstGeom prst="rect">
              <a:avLst/>
            </a:prstGeom>
            <a:solidFill>
              <a:srgbClr val="6E99D8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hangingPunct="0">
                <a:lnSpc>
                  <a:spcPct val="97000"/>
                </a:lnSpc>
                <a:spcBef>
                  <a:spcPct val="0"/>
                </a:spcBef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endParaRPr lang="en-GB" kern="1200"/>
            </a:p>
          </p:txBody>
        </p:sp>
        <p:sp>
          <p:nvSpPr>
            <p:cNvPr id="161" name="Rectangle 160"/>
            <p:cNvSpPr>
              <a:spLocks noChangeAspect="1"/>
            </p:cNvSpPr>
            <p:nvPr/>
          </p:nvSpPr>
          <p:spPr bwMode="auto">
            <a:xfrm>
              <a:off x="4409703" y="6286909"/>
              <a:ext cx="252028" cy="252028"/>
            </a:xfrm>
            <a:prstGeom prst="rect">
              <a:avLst/>
            </a:prstGeom>
            <a:solidFill>
              <a:srgbClr val="6E99D8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hangingPunct="0">
                <a:lnSpc>
                  <a:spcPct val="97000"/>
                </a:lnSpc>
                <a:spcBef>
                  <a:spcPct val="0"/>
                </a:spcBef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endParaRPr lang="en-GB" kern="1200"/>
            </a:p>
          </p:txBody>
        </p:sp>
        <p:sp>
          <p:nvSpPr>
            <p:cNvPr id="162" name="Rectangle 161"/>
            <p:cNvSpPr>
              <a:spLocks noChangeAspect="1"/>
            </p:cNvSpPr>
            <p:nvPr/>
          </p:nvSpPr>
          <p:spPr bwMode="auto">
            <a:xfrm>
              <a:off x="3862214" y="5742595"/>
              <a:ext cx="252028" cy="252028"/>
            </a:xfrm>
            <a:prstGeom prst="rect">
              <a:avLst/>
            </a:prstGeom>
            <a:solidFill>
              <a:srgbClr val="6E99D8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hangingPunct="0">
                <a:lnSpc>
                  <a:spcPct val="97000"/>
                </a:lnSpc>
                <a:spcBef>
                  <a:spcPct val="0"/>
                </a:spcBef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endParaRPr lang="en-GB" kern="1200"/>
            </a:p>
          </p:txBody>
        </p:sp>
        <p:sp>
          <p:nvSpPr>
            <p:cNvPr id="163" name="Rectangle 162"/>
            <p:cNvSpPr>
              <a:spLocks noChangeAspect="1"/>
            </p:cNvSpPr>
            <p:nvPr/>
          </p:nvSpPr>
          <p:spPr bwMode="auto">
            <a:xfrm>
              <a:off x="4129100" y="6011577"/>
              <a:ext cx="252028" cy="252028"/>
            </a:xfrm>
            <a:prstGeom prst="rect">
              <a:avLst/>
            </a:prstGeom>
            <a:solidFill>
              <a:srgbClr val="6E99D8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hangingPunct="0">
                <a:lnSpc>
                  <a:spcPct val="97000"/>
                </a:lnSpc>
                <a:spcBef>
                  <a:spcPct val="0"/>
                </a:spcBef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endParaRPr lang="en-GB" kern="1200"/>
            </a:p>
          </p:txBody>
        </p:sp>
        <p:sp>
          <p:nvSpPr>
            <p:cNvPr id="164" name="Rectangle 163"/>
            <p:cNvSpPr>
              <a:spLocks noChangeAspect="1"/>
            </p:cNvSpPr>
            <p:nvPr/>
          </p:nvSpPr>
          <p:spPr bwMode="auto">
            <a:xfrm>
              <a:off x="4132337" y="5473613"/>
              <a:ext cx="252028" cy="252028"/>
            </a:xfrm>
            <a:prstGeom prst="rect">
              <a:avLst/>
            </a:prstGeom>
            <a:solidFill>
              <a:srgbClr val="92D05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hangingPunct="0">
                <a:lnSpc>
                  <a:spcPct val="97000"/>
                </a:lnSpc>
                <a:spcBef>
                  <a:spcPct val="0"/>
                </a:spcBef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endParaRPr lang="en-GB" kern="1200"/>
            </a:p>
          </p:txBody>
        </p:sp>
        <p:sp>
          <p:nvSpPr>
            <p:cNvPr id="165" name="Rectangle 164"/>
            <p:cNvSpPr>
              <a:spLocks noChangeAspect="1"/>
            </p:cNvSpPr>
            <p:nvPr/>
          </p:nvSpPr>
          <p:spPr bwMode="auto">
            <a:xfrm>
              <a:off x="4678685" y="5473613"/>
              <a:ext cx="252028" cy="252028"/>
            </a:xfrm>
            <a:prstGeom prst="rect">
              <a:avLst/>
            </a:prstGeom>
            <a:solidFill>
              <a:srgbClr val="92D05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hangingPunct="0">
                <a:lnSpc>
                  <a:spcPct val="97000"/>
                </a:lnSpc>
                <a:spcBef>
                  <a:spcPct val="0"/>
                </a:spcBef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endParaRPr lang="en-GB" kern="1200"/>
            </a:p>
          </p:txBody>
        </p:sp>
        <p:sp>
          <p:nvSpPr>
            <p:cNvPr id="166" name="Rectangle 165"/>
            <p:cNvSpPr>
              <a:spLocks noChangeAspect="1"/>
            </p:cNvSpPr>
            <p:nvPr/>
          </p:nvSpPr>
          <p:spPr bwMode="auto">
            <a:xfrm>
              <a:off x="4409703" y="5742595"/>
              <a:ext cx="252028" cy="252028"/>
            </a:xfrm>
            <a:prstGeom prst="rect">
              <a:avLst/>
            </a:prstGeom>
            <a:solidFill>
              <a:srgbClr val="C3616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hangingPunct="0">
                <a:lnSpc>
                  <a:spcPct val="97000"/>
                </a:lnSpc>
                <a:spcBef>
                  <a:spcPct val="0"/>
                </a:spcBef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endParaRPr lang="en-GB" kern="1200"/>
            </a:p>
          </p:txBody>
        </p:sp>
        <p:sp>
          <p:nvSpPr>
            <p:cNvPr id="167" name="Rectangle 166"/>
            <p:cNvSpPr>
              <a:spLocks noChangeAspect="1"/>
            </p:cNvSpPr>
            <p:nvPr/>
          </p:nvSpPr>
          <p:spPr bwMode="auto">
            <a:xfrm>
              <a:off x="3862276" y="6283734"/>
              <a:ext cx="252028" cy="252028"/>
            </a:xfrm>
            <a:prstGeom prst="rect">
              <a:avLst/>
            </a:prstGeom>
            <a:solidFill>
              <a:srgbClr val="6E99D8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hangingPunct="0">
                <a:lnSpc>
                  <a:spcPct val="97000"/>
                </a:lnSpc>
                <a:spcBef>
                  <a:spcPct val="0"/>
                </a:spcBef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endParaRPr lang="en-GB" kern="1200"/>
            </a:p>
          </p:txBody>
        </p:sp>
      </p:grpSp>
      <p:grpSp>
        <p:nvGrpSpPr>
          <p:cNvPr id="426" name="Group 425"/>
          <p:cNvGrpSpPr>
            <a:grpSpLocks/>
          </p:cNvGrpSpPr>
          <p:nvPr/>
        </p:nvGrpSpPr>
        <p:grpSpPr bwMode="auto">
          <a:xfrm>
            <a:off x="4170268" y="3500866"/>
            <a:ext cx="580386" cy="602336"/>
            <a:chOff x="286197" y="4861545"/>
            <a:chExt cx="1087549" cy="1087549"/>
          </a:xfrm>
        </p:grpSpPr>
        <p:sp>
          <p:nvSpPr>
            <p:cNvPr id="427" name="Rectangle 426"/>
            <p:cNvSpPr>
              <a:spLocks noChangeAspect="1"/>
            </p:cNvSpPr>
            <p:nvPr/>
          </p:nvSpPr>
          <p:spPr bwMode="auto">
            <a:xfrm>
              <a:off x="718245" y="5581625"/>
              <a:ext cx="151445" cy="151445"/>
            </a:xfrm>
            <a:prstGeom prst="rect">
              <a:avLst/>
            </a:prstGeom>
            <a:solidFill>
              <a:srgbClr val="C3616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hangingPunct="0">
                <a:lnSpc>
                  <a:spcPct val="97000"/>
                </a:lnSpc>
                <a:spcBef>
                  <a:spcPct val="0"/>
                </a:spcBef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endParaRPr lang="en-GB" kern="1200"/>
            </a:p>
          </p:txBody>
        </p:sp>
        <p:sp>
          <p:nvSpPr>
            <p:cNvPr id="428" name="Rectangle 427"/>
            <p:cNvSpPr>
              <a:spLocks noChangeAspect="1"/>
            </p:cNvSpPr>
            <p:nvPr/>
          </p:nvSpPr>
          <p:spPr bwMode="auto">
            <a:xfrm>
              <a:off x="1078285" y="5005561"/>
              <a:ext cx="151445" cy="151445"/>
            </a:xfrm>
            <a:prstGeom prst="rect">
              <a:avLst/>
            </a:prstGeom>
            <a:solidFill>
              <a:srgbClr val="92D05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hangingPunct="0">
                <a:lnSpc>
                  <a:spcPct val="97000"/>
                </a:lnSpc>
                <a:spcBef>
                  <a:spcPct val="0"/>
                </a:spcBef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endParaRPr lang="en-GB" kern="1200"/>
            </a:p>
          </p:txBody>
        </p:sp>
        <p:sp>
          <p:nvSpPr>
            <p:cNvPr id="429" name="Rectangle 428"/>
            <p:cNvSpPr>
              <a:spLocks noChangeAspect="1"/>
            </p:cNvSpPr>
            <p:nvPr/>
          </p:nvSpPr>
          <p:spPr bwMode="auto">
            <a:xfrm>
              <a:off x="430213" y="4861545"/>
              <a:ext cx="151445" cy="151445"/>
            </a:xfrm>
            <a:prstGeom prst="rect">
              <a:avLst/>
            </a:prstGeom>
            <a:solidFill>
              <a:srgbClr val="C3616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hangingPunct="0">
                <a:lnSpc>
                  <a:spcPct val="97000"/>
                </a:lnSpc>
                <a:spcBef>
                  <a:spcPct val="0"/>
                </a:spcBef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endParaRPr lang="en-GB" kern="1200"/>
            </a:p>
          </p:txBody>
        </p:sp>
        <p:sp>
          <p:nvSpPr>
            <p:cNvPr id="430" name="Rectangle 429"/>
            <p:cNvSpPr>
              <a:spLocks noChangeAspect="1"/>
            </p:cNvSpPr>
            <p:nvPr/>
          </p:nvSpPr>
          <p:spPr bwMode="auto">
            <a:xfrm>
              <a:off x="1222301" y="5437609"/>
              <a:ext cx="151445" cy="151445"/>
            </a:xfrm>
            <a:prstGeom prst="rect">
              <a:avLst/>
            </a:prstGeom>
            <a:solidFill>
              <a:srgbClr val="C3616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hangingPunct="0">
                <a:lnSpc>
                  <a:spcPct val="97000"/>
                </a:lnSpc>
                <a:spcBef>
                  <a:spcPct val="0"/>
                </a:spcBef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endParaRPr lang="en-GB" kern="1200"/>
            </a:p>
          </p:txBody>
        </p:sp>
        <p:sp>
          <p:nvSpPr>
            <p:cNvPr id="431" name="Rectangle 430"/>
            <p:cNvSpPr>
              <a:spLocks noChangeAspect="1"/>
            </p:cNvSpPr>
            <p:nvPr/>
          </p:nvSpPr>
          <p:spPr bwMode="auto">
            <a:xfrm>
              <a:off x="1157722" y="5744691"/>
              <a:ext cx="151445" cy="151445"/>
            </a:xfrm>
            <a:prstGeom prst="rect">
              <a:avLst/>
            </a:prstGeom>
            <a:solidFill>
              <a:srgbClr val="C3616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hangingPunct="0">
                <a:lnSpc>
                  <a:spcPct val="97000"/>
                </a:lnSpc>
                <a:spcBef>
                  <a:spcPct val="0"/>
                </a:spcBef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endParaRPr lang="en-GB" kern="1200"/>
            </a:p>
          </p:txBody>
        </p:sp>
        <p:sp>
          <p:nvSpPr>
            <p:cNvPr id="432" name="Rectangle 431"/>
            <p:cNvSpPr>
              <a:spLocks noChangeAspect="1"/>
            </p:cNvSpPr>
            <p:nvPr/>
          </p:nvSpPr>
          <p:spPr bwMode="auto">
            <a:xfrm>
              <a:off x="333822" y="5471517"/>
              <a:ext cx="151445" cy="151445"/>
            </a:xfrm>
            <a:prstGeom prst="rect">
              <a:avLst/>
            </a:prstGeom>
            <a:solidFill>
              <a:srgbClr val="C3616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hangingPunct="0">
                <a:lnSpc>
                  <a:spcPct val="97000"/>
                </a:lnSpc>
                <a:spcBef>
                  <a:spcPct val="0"/>
                </a:spcBef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endParaRPr lang="en-GB" kern="1200"/>
            </a:p>
          </p:txBody>
        </p:sp>
        <p:sp>
          <p:nvSpPr>
            <p:cNvPr id="433" name="Rectangle 432"/>
            <p:cNvSpPr>
              <a:spLocks noChangeAspect="1"/>
            </p:cNvSpPr>
            <p:nvPr/>
          </p:nvSpPr>
          <p:spPr bwMode="auto">
            <a:xfrm>
              <a:off x="607238" y="5202535"/>
              <a:ext cx="151445" cy="151445"/>
            </a:xfrm>
            <a:prstGeom prst="rect">
              <a:avLst/>
            </a:prstGeom>
            <a:solidFill>
              <a:srgbClr val="92D05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hangingPunct="0">
                <a:lnSpc>
                  <a:spcPct val="97000"/>
                </a:lnSpc>
                <a:spcBef>
                  <a:spcPct val="0"/>
                </a:spcBef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endParaRPr lang="en-GB" kern="1200"/>
            </a:p>
          </p:txBody>
        </p:sp>
        <p:sp>
          <p:nvSpPr>
            <p:cNvPr id="434" name="Rectangle 433"/>
            <p:cNvSpPr>
              <a:spLocks noChangeAspect="1"/>
            </p:cNvSpPr>
            <p:nvPr/>
          </p:nvSpPr>
          <p:spPr bwMode="auto">
            <a:xfrm>
              <a:off x="934269" y="5437609"/>
              <a:ext cx="151445" cy="151445"/>
            </a:xfrm>
            <a:prstGeom prst="rect">
              <a:avLst/>
            </a:prstGeom>
            <a:solidFill>
              <a:srgbClr val="92D05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hangingPunct="0">
                <a:lnSpc>
                  <a:spcPct val="97000"/>
                </a:lnSpc>
                <a:spcBef>
                  <a:spcPct val="0"/>
                </a:spcBef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endParaRPr lang="en-GB" kern="1200"/>
            </a:p>
          </p:txBody>
        </p:sp>
        <p:sp>
          <p:nvSpPr>
            <p:cNvPr id="435" name="Rectangle 434"/>
            <p:cNvSpPr>
              <a:spLocks noChangeAspect="1"/>
            </p:cNvSpPr>
            <p:nvPr/>
          </p:nvSpPr>
          <p:spPr bwMode="auto">
            <a:xfrm>
              <a:off x="646237" y="5797649"/>
              <a:ext cx="151445" cy="151445"/>
            </a:xfrm>
            <a:prstGeom prst="rect">
              <a:avLst/>
            </a:prstGeom>
            <a:solidFill>
              <a:srgbClr val="92D05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hangingPunct="0">
                <a:lnSpc>
                  <a:spcPct val="97000"/>
                </a:lnSpc>
                <a:spcBef>
                  <a:spcPct val="0"/>
                </a:spcBef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endParaRPr lang="en-GB" kern="1200"/>
            </a:p>
          </p:txBody>
        </p:sp>
        <p:sp>
          <p:nvSpPr>
            <p:cNvPr id="436" name="Rectangle 435"/>
            <p:cNvSpPr>
              <a:spLocks noChangeAspect="1"/>
            </p:cNvSpPr>
            <p:nvPr/>
          </p:nvSpPr>
          <p:spPr bwMode="auto">
            <a:xfrm>
              <a:off x="646237" y="4933553"/>
              <a:ext cx="151445" cy="151445"/>
            </a:xfrm>
            <a:prstGeom prst="rect">
              <a:avLst/>
            </a:prstGeom>
            <a:solidFill>
              <a:srgbClr val="6E99D8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hangingPunct="0">
                <a:lnSpc>
                  <a:spcPct val="97000"/>
                </a:lnSpc>
                <a:spcBef>
                  <a:spcPct val="0"/>
                </a:spcBef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endParaRPr lang="en-GB" kern="1200"/>
            </a:p>
          </p:txBody>
        </p:sp>
        <p:sp>
          <p:nvSpPr>
            <p:cNvPr id="437" name="Rectangle 436"/>
            <p:cNvSpPr>
              <a:spLocks noChangeAspect="1"/>
            </p:cNvSpPr>
            <p:nvPr/>
          </p:nvSpPr>
          <p:spPr bwMode="auto">
            <a:xfrm>
              <a:off x="286197" y="5077569"/>
              <a:ext cx="151445" cy="151445"/>
            </a:xfrm>
            <a:prstGeom prst="rect">
              <a:avLst/>
            </a:prstGeom>
            <a:solidFill>
              <a:srgbClr val="6E99D8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hangingPunct="0">
                <a:lnSpc>
                  <a:spcPct val="97000"/>
                </a:lnSpc>
                <a:spcBef>
                  <a:spcPct val="0"/>
                </a:spcBef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endParaRPr lang="en-GB" kern="1200"/>
            </a:p>
          </p:txBody>
        </p:sp>
        <p:sp>
          <p:nvSpPr>
            <p:cNvPr id="438" name="Rectangle 437"/>
            <p:cNvSpPr>
              <a:spLocks noChangeAspect="1"/>
            </p:cNvSpPr>
            <p:nvPr/>
          </p:nvSpPr>
          <p:spPr bwMode="auto">
            <a:xfrm>
              <a:off x="502221" y="5509617"/>
              <a:ext cx="151445" cy="151445"/>
            </a:xfrm>
            <a:prstGeom prst="rect">
              <a:avLst/>
            </a:prstGeom>
            <a:solidFill>
              <a:srgbClr val="6E99D8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hangingPunct="0">
                <a:lnSpc>
                  <a:spcPct val="97000"/>
                </a:lnSpc>
                <a:spcBef>
                  <a:spcPct val="0"/>
                </a:spcBef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endParaRPr lang="en-GB" kern="1200"/>
            </a:p>
          </p:txBody>
        </p:sp>
        <p:sp>
          <p:nvSpPr>
            <p:cNvPr id="439" name="Rectangle 438"/>
            <p:cNvSpPr>
              <a:spLocks noChangeAspect="1"/>
            </p:cNvSpPr>
            <p:nvPr/>
          </p:nvSpPr>
          <p:spPr bwMode="auto">
            <a:xfrm>
              <a:off x="430213" y="5293593"/>
              <a:ext cx="151445" cy="151445"/>
            </a:xfrm>
            <a:prstGeom prst="rect">
              <a:avLst/>
            </a:prstGeom>
            <a:solidFill>
              <a:srgbClr val="92D05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hangingPunct="0">
                <a:lnSpc>
                  <a:spcPct val="97000"/>
                </a:lnSpc>
                <a:spcBef>
                  <a:spcPct val="0"/>
                </a:spcBef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endParaRPr lang="en-GB" kern="1200"/>
            </a:p>
          </p:txBody>
        </p:sp>
        <p:sp>
          <p:nvSpPr>
            <p:cNvPr id="440" name="Rectangle 439"/>
            <p:cNvSpPr>
              <a:spLocks noChangeAspect="1"/>
            </p:cNvSpPr>
            <p:nvPr/>
          </p:nvSpPr>
          <p:spPr bwMode="auto">
            <a:xfrm>
              <a:off x="862261" y="5005561"/>
              <a:ext cx="151445" cy="151445"/>
            </a:xfrm>
            <a:prstGeom prst="rect">
              <a:avLst/>
            </a:prstGeom>
            <a:solidFill>
              <a:srgbClr val="C3616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hangingPunct="0">
                <a:lnSpc>
                  <a:spcPct val="97000"/>
                </a:lnSpc>
                <a:spcBef>
                  <a:spcPct val="0"/>
                </a:spcBef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endParaRPr lang="en-GB" kern="1200"/>
            </a:p>
          </p:txBody>
        </p:sp>
        <p:sp>
          <p:nvSpPr>
            <p:cNvPr id="441" name="Rectangle 440"/>
            <p:cNvSpPr>
              <a:spLocks noChangeAspect="1"/>
            </p:cNvSpPr>
            <p:nvPr/>
          </p:nvSpPr>
          <p:spPr bwMode="auto">
            <a:xfrm>
              <a:off x="430213" y="5725641"/>
              <a:ext cx="151445" cy="151445"/>
            </a:xfrm>
            <a:prstGeom prst="rect">
              <a:avLst/>
            </a:prstGeom>
            <a:solidFill>
              <a:srgbClr val="6E99D8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hangingPunct="0">
                <a:lnSpc>
                  <a:spcPct val="97000"/>
                </a:lnSpc>
                <a:spcBef>
                  <a:spcPct val="0"/>
                </a:spcBef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endParaRPr lang="en-GB" kern="1200"/>
            </a:p>
          </p:txBody>
        </p:sp>
        <p:sp>
          <p:nvSpPr>
            <p:cNvPr id="442" name="Rectangle 441"/>
            <p:cNvSpPr>
              <a:spLocks noChangeAspect="1"/>
            </p:cNvSpPr>
            <p:nvPr/>
          </p:nvSpPr>
          <p:spPr bwMode="auto">
            <a:xfrm>
              <a:off x="862261" y="5293593"/>
              <a:ext cx="151445" cy="151445"/>
            </a:xfrm>
            <a:prstGeom prst="rect">
              <a:avLst/>
            </a:prstGeom>
            <a:solidFill>
              <a:srgbClr val="C3616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hangingPunct="0">
                <a:lnSpc>
                  <a:spcPct val="97000"/>
                </a:lnSpc>
                <a:spcBef>
                  <a:spcPct val="0"/>
                </a:spcBef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endParaRPr lang="en-GB" kern="1200"/>
            </a:p>
          </p:txBody>
        </p:sp>
        <p:sp>
          <p:nvSpPr>
            <p:cNvPr id="443" name="Rectangle 442"/>
            <p:cNvSpPr>
              <a:spLocks noChangeAspect="1"/>
            </p:cNvSpPr>
            <p:nvPr/>
          </p:nvSpPr>
          <p:spPr bwMode="auto">
            <a:xfrm>
              <a:off x="1078285" y="5221585"/>
              <a:ext cx="151445" cy="151445"/>
            </a:xfrm>
            <a:prstGeom prst="rect">
              <a:avLst/>
            </a:prstGeom>
            <a:solidFill>
              <a:srgbClr val="6E99D8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hangingPunct="0">
                <a:lnSpc>
                  <a:spcPct val="97000"/>
                </a:lnSpc>
                <a:spcBef>
                  <a:spcPct val="0"/>
                </a:spcBef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endParaRPr lang="en-GB" kern="1200"/>
            </a:p>
          </p:txBody>
        </p:sp>
        <p:sp>
          <p:nvSpPr>
            <p:cNvPr id="444" name="Rectangle 443"/>
            <p:cNvSpPr>
              <a:spLocks noChangeAspect="1"/>
            </p:cNvSpPr>
            <p:nvPr/>
          </p:nvSpPr>
          <p:spPr bwMode="auto">
            <a:xfrm>
              <a:off x="934269" y="5725641"/>
              <a:ext cx="151445" cy="151445"/>
            </a:xfrm>
            <a:prstGeom prst="rect">
              <a:avLst/>
            </a:prstGeom>
            <a:solidFill>
              <a:srgbClr val="92D05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hangingPunct="0">
                <a:lnSpc>
                  <a:spcPct val="97000"/>
                </a:lnSpc>
                <a:spcBef>
                  <a:spcPct val="0"/>
                </a:spcBef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endParaRPr lang="en-GB" kern="1200"/>
            </a:p>
          </p:txBody>
        </p:sp>
      </p:grpSp>
      <p:pic>
        <p:nvPicPr>
          <p:cNvPr id="298" name="Picture 297" descr="tesla_c870 copy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97405" y="4113969"/>
            <a:ext cx="717336" cy="573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5" name="Picture 484" descr="cpu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96087" y="1257498"/>
            <a:ext cx="407684" cy="495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53" name="Group 652"/>
          <p:cNvGrpSpPr>
            <a:grpSpLocks/>
          </p:cNvGrpSpPr>
          <p:nvPr/>
        </p:nvGrpSpPr>
        <p:grpSpPr bwMode="auto">
          <a:xfrm>
            <a:off x="1948397" y="2075126"/>
            <a:ext cx="318710" cy="314829"/>
            <a:chOff x="3858022" y="5473613"/>
            <a:chExt cx="1080120" cy="1065324"/>
          </a:xfrm>
        </p:grpSpPr>
        <p:sp>
          <p:nvSpPr>
            <p:cNvPr id="654" name="Rectangle 653"/>
            <p:cNvSpPr>
              <a:spLocks noChangeAspect="1"/>
            </p:cNvSpPr>
            <p:nvPr/>
          </p:nvSpPr>
          <p:spPr bwMode="auto">
            <a:xfrm>
              <a:off x="3858022" y="5473613"/>
              <a:ext cx="252028" cy="252028"/>
            </a:xfrm>
            <a:prstGeom prst="rect">
              <a:avLst/>
            </a:prstGeom>
            <a:solidFill>
              <a:srgbClr val="C3616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hangingPunct="0">
                <a:lnSpc>
                  <a:spcPct val="97000"/>
                </a:lnSpc>
                <a:spcBef>
                  <a:spcPct val="0"/>
                </a:spcBef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endParaRPr lang="en-GB" kern="1200"/>
            </a:p>
          </p:txBody>
        </p:sp>
        <p:sp>
          <p:nvSpPr>
            <p:cNvPr id="655" name="Rectangle 654"/>
            <p:cNvSpPr>
              <a:spLocks noChangeAspect="1"/>
            </p:cNvSpPr>
            <p:nvPr/>
          </p:nvSpPr>
          <p:spPr bwMode="auto">
            <a:xfrm>
              <a:off x="4678685" y="5742595"/>
              <a:ext cx="252028" cy="252028"/>
            </a:xfrm>
            <a:prstGeom prst="rect">
              <a:avLst/>
            </a:prstGeom>
            <a:solidFill>
              <a:srgbClr val="C3616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hangingPunct="0">
                <a:lnSpc>
                  <a:spcPct val="97000"/>
                </a:lnSpc>
                <a:spcBef>
                  <a:spcPct val="0"/>
                </a:spcBef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endParaRPr lang="en-GB" kern="1200"/>
            </a:p>
          </p:txBody>
        </p:sp>
        <p:sp>
          <p:nvSpPr>
            <p:cNvPr id="656" name="Rectangle 655"/>
            <p:cNvSpPr>
              <a:spLocks noChangeAspect="1"/>
            </p:cNvSpPr>
            <p:nvPr/>
          </p:nvSpPr>
          <p:spPr bwMode="auto">
            <a:xfrm>
              <a:off x="4686114" y="6284751"/>
              <a:ext cx="252028" cy="252028"/>
            </a:xfrm>
            <a:prstGeom prst="rect">
              <a:avLst/>
            </a:prstGeom>
            <a:solidFill>
              <a:srgbClr val="C3616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hangingPunct="0">
                <a:lnSpc>
                  <a:spcPct val="97000"/>
                </a:lnSpc>
                <a:spcBef>
                  <a:spcPct val="0"/>
                </a:spcBef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endParaRPr lang="en-GB" kern="1200"/>
            </a:p>
          </p:txBody>
        </p:sp>
        <p:sp>
          <p:nvSpPr>
            <p:cNvPr id="657" name="Rectangle 656"/>
            <p:cNvSpPr>
              <a:spLocks noChangeAspect="1"/>
            </p:cNvSpPr>
            <p:nvPr/>
          </p:nvSpPr>
          <p:spPr bwMode="auto">
            <a:xfrm>
              <a:off x="3862214" y="6011577"/>
              <a:ext cx="252028" cy="252028"/>
            </a:xfrm>
            <a:prstGeom prst="rect">
              <a:avLst/>
            </a:prstGeom>
            <a:solidFill>
              <a:srgbClr val="C3616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hangingPunct="0">
                <a:lnSpc>
                  <a:spcPct val="97000"/>
                </a:lnSpc>
                <a:spcBef>
                  <a:spcPct val="0"/>
                </a:spcBef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endParaRPr lang="en-GB" kern="1200"/>
            </a:p>
          </p:txBody>
        </p:sp>
        <p:sp>
          <p:nvSpPr>
            <p:cNvPr id="658" name="Rectangle 657"/>
            <p:cNvSpPr>
              <a:spLocks noChangeAspect="1"/>
            </p:cNvSpPr>
            <p:nvPr/>
          </p:nvSpPr>
          <p:spPr bwMode="auto">
            <a:xfrm>
              <a:off x="4135630" y="5742595"/>
              <a:ext cx="252028" cy="252028"/>
            </a:xfrm>
            <a:prstGeom prst="rect">
              <a:avLst/>
            </a:prstGeom>
            <a:solidFill>
              <a:srgbClr val="92D05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hangingPunct="0">
                <a:lnSpc>
                  <a:spcPct val="97000"/>
                </a:lnSpc>
                <a:spcBef>
                  <a:spcPct val="0"/>
                </a:spcBef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endParaRPr lang="en-GB" kern="1200"/>
            </a:p>
          </p:txBody>
        </p:sp>
        <p:sp>
          <p:nvSpPr>
            <p:cNvPr id="659" name="Rectangle 658"/>
            <p:cNvSpPr>
              <a:spLocks noChangeAspect="1"/>
            </p:cNvSpPr>
            <p:nvPr/>
          </p:nvSpPr>
          <p:spPr bwMode="auto">
            <a:xfrm>
              <a:off x="4400178" y="6015769"/>
              <a:ext cx="252028" cy="252028"/>
            </a:xfrm>
            <a:prstGeom prst="rect">
              <a:avLst/>
            </a:prstGeom>
            <a:solidFill>
              <a:srgbClr val="92D05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hangingPunct="0">
                <a:lnSpc>
                  <a:spcPct val="97000"/>
                </a:lnSpc>
                <a:spcBef>
                  <a:spcPct val="0"/>
                </a:spcBef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endParaRPr lang="en-GB" kern="1200"/>
            </a:p>
          </p:txBody>
        </p:sp>
        <p:sp>
          <p:nvSpPr>
            <p:cNvPr id="660" name="Rectangle 659"/>
            <p:cNvSpPr>
              <a:spLocks noChangeAspect="1"/>
            </p:cNvSpPr>
            <p:nvPr/>
          </p:nvSpPr>
          <p:spPr bwMode="auto">
            <a:xfrm>
              <a:off x="4139704" y="6284751"/>
              <a:ext cx="252028" cy="252028"/>
            </a:xfrm>
            <a:prstGeom prst="rect">
              <a:avLst/>
            </a:prstGeom>
            <a:solidFill>
              <a:srgbClr val="92D05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hangingPunct="0">
                <a:lnSpc>
                  <a:spcPct val="97000"/>
                </a:lnSpc>
                <a:spcBef>
                  <a:spcPct val="0"/>
                </a:spcBef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endParaRPr lang="en-GB" kern="1200"/>
            </a:p>
          </p:txBody>
        </p:sp>
        <p:sp>
          <p:nvSpPr>
            <p:cNvPr id="661" name="Rectangle 660"/>
            <p:cNvSpPr>
              <a:spLocks noChangeAspect="1"/>
            </p:cNvSpPr>
            <p:nvPr/>
          </p:nvSpPr>
          <p:spPr bwMode="auto">
            <a:xfrm>
              <a:off x="4678685" y="6013673"/>
              <a:ext cx="252028" cy="252028"/>
            </a:xfrm>
            <a:prstGeom prst="rect">
              <a:avLst/>
            </a:prstGeom>
            <a:solidFill>
              <a:srgbClr val="92D05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hangingPunct="0">
                <a:lnSpc>
                  <a:spcPct val="97000"/>
                </a:lnSpc>
                <a:spcBef>
                  <a:spcPct val="0"/>
                </a:spcBef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endParaRPr lang="en-GB" kern="1200"/>
            </a:p>
          </p:txBody>
        </p:sp>
        <p:sp>
          <p:nvSpPr>
            <p:cNvPr id="662" name="Rectangle 661"/>
            <p:cNvSpPr>
              <a:spLocks noChangeAspect="1"/>
            </p:cNvSpPr>
            <p:nvPr/>
          </p:nvSpPr>
          <p:spPr bwMode="auto">
            <a:xfrm>
              <a:off x="4409703" y="5473613"/>
              <a:ext cx="252028" cy="252028"/>
            </a:xfrm>
            <a:prstGeom prst="rect">
              <a:avLst/>
            </a:prstGeom>
            <a:solidFill>
              <a:srgbClr val="6E99D8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hangingPunct="0">
                <a:lnSpc>
                  <a:spcPct val="97000"/>
                </a:lnSpc>
                <a:spcBef>
                  <a:spcPct val="0"/>
                </a:spcBef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endParaRPr lang="en-GB" kern="1200"/>
            </a:p>
          </p:txBody>
        </p:sp>
        <p:sp>
          <p:nvSpPr>
            <p:cNvPr id="663" name="Rectangle 662"/>
            <p:cNvSpPr>
              <a:spLocks noChangeAspect="1"/>
            </p:cNvSpPr>
            <p:nvPr/>
          </p:nvSpPr>
          <p:spPr bwMode="auto">
            <a:xfrm>
              <a:off x="4409703" y="6286909"/>
              <a:ext cx="252028" cy="252028"/>
            </a:xfrm>
            <a:prstGeom prst="rect">
              <a:avLst/>
            </a:prstGeom>
            <a:solidFill>
              <a:srgbClr val="6E99D8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hangingPunct="0">
                <a:lnSpc>
                  <a:spcPct val="97000"/>
                </a:lnSpc>
                <a:spcBef>
                  <a:spcPct val="0"/>
                </a:spcBef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endParaRPr lang="en-GB" kern="1200"/>
            </a:p>
          </p:txBody>
        </p:sp>
        <p:sp>
          <p:nvSpPr>
            <p:cNvPr id="664" name="Rectangle 663"/>
            <p:cNvSpPr>
              <a:spLocks noChangeAspect="1"/>
            </p:cNvSpPr>
            <p:nvPr/>
          </p:nvSpPr>
          <p:spPr bwMode="auto">
            <a:xfrm>
              <a:off x="3862214" y="5742595"/>
              <a:ext cx="252028" cy="252028"/>
            </a:xfrm>
            <a:prstGeom prst="rect">
              <a:avLst/>
            </a:prstGeom>
            <a:solidFill>
              <a:srgbClr val="6E99D8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hangingPunct="0">
                <a:lnSpc>
                  <a:spcPct val="97000"/>
                </a:lnSpc>
                <a:spcBef>
                  <a:spcPct val="0"/>
                </a:spcBef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endParaRPr lang="en-GB" kern="1200"/>
            </a:p>
          </p:txBody>
        </p:sp>
        <p:sp>
          <p:nvSpPr>
            <p:cNvPr id="665" name="Rectangle 664"/>
            <p:cNvSpPr>
              <a:spLocks noChangeAspect="1"/>
            </p:cNvSpPr>
            <p:nvPr/>
          </p:nvSpPr>
          <p:spPr bwMode="auto">
            <a:xfrm>
              <a:off x="4129100" y="6011577"/>
              <a:ext cx="252028" cy="252028"/>
            </a:xfrm>
            <a:prstGeom prst="rect">
              <a:avLst/>
            </a:prstGeom>
            <a:solidFill>
              <a:srgbClr val="6E99D8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hangingPunct="0">
                <a:lnSpc>
                  <a:spcPct val="97000"/>
                </a:lnSpc>
                <a:spcBef>
                  <a:spcPct val="0"/>
                </a:spcBef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endParaRPr lang="en-GB" kern="1200"/>
            </a:p>
          </p:txBody>
        </p:sp>
        <p:sp>
          <p:nvSpPr>
            <p:cNvPr id="666" name="Rectangle 665"/>
            <p:cNvSpPr>
              <a:spLocks noChangeAspect="1"/>
            </p:cNvSpPr>
            <p:nvPr/>
          </p:nvSpPr>
          <p:spPr bwMode="auto">
            <a:xfrm>
              <a:off x="4132337" y="5473613"/>
              <a:ext cx="252028" cy="252028"/>
            </a:xfrm>
            <a:prstGeom prst="rect">
              <a:avLst/>
            </a:prstGeom>
            <a:solidFill>
              <a:srgbClr val="92D05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hangingPunct="0">
                <a:lnSpc>
                  <a:spcPct val="97000"/>
                </a:lnSpc>
                <a:spcBef>
                  <a:spcPct val="0"/>
                </a:spcBef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endParaRPr lang="en-GB" kern="1200"/>
            </a:p>
          </p:txBody>
        </p:sp>
        <p:sp>
          <p:nvSpPr>
            <p:cNvPr id="667" name="Rectangle 666"/>
            <p:cNvSpPr>
              <a:spLocks noChangeAspect="1"/>
            </p:cNvSpPr>
            <p:nvPr/>
          </p:nvSpPr>
          <p:spPr bwMode="auto">
            <a:xfrm>
              <a:off x="4678685" y="5473613"/>
              <a:ext cx="252028" cy="252028"/>
            </a:xfrm>
            <a:prstGeom prst="rect">
              <a:avLst/>
            </a:prstGeom>
            <a:solidFill>
              <a:srgbClr val="92D05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hangingPunct="0">
                <a:lnSpc>
                  <a:spcPct val="97000"/>
                </a:lnSpc>
                <a:spcBef>
                  <a:spcPct val="0"/>
                </a:spcBef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endParaRPr lang="en-GB" kern="1200"/>
            </a:p>
          </p:txBody>
        </p:sp>
        <p:sp>
          <p:nvSpPr>
            <p:cNvPr id="668" name="Rectangle 667"/>
            <p:cNvSpPr>
              <a:spLocks noChangeAspect="1"/>
            </p:cNvSpPr>
            <p:nvPr/>
          </p:nvSpPr>
          <p:spPr bwMode="auto">
            <a:xfrm>
              <a:off x="4409703" y="5742595"/>
              <a:ext cx="252028" cy="252028"/>
            </a:xfrm>
            <a:prstGeom prst="rect">
              <a:avLst/>
            </a:prstGeom>
            <a:solidFill>
              <a:srgbClr val="C3616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hangingPunct="0">
                <a:lnSpc>
                  <a:spcPct val="97000"/>
                </a:lnSpc>
                <a:spcBef>
                  <a:spcPct val="0"/>
                </a:spcBef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endParaRPr lang="en-GB" kern="1200"/>
            </a:p>
          </p:txBody>
        </p:sp>
        <p:sp>
          <p:nvSpPr>
            <p:cNvPr id="669" name="Rectangle 668"/>
            <p:cNvSpPr>
              <a:spLocks noChangeAspect="1"/>
            </p:cNvSpPr>
            <p:nvPr/>
          </p:nvSpPr>
          <p:spPr bwMode="auto">
            <a:xfrm>
              <a:off x="3862276" y="6283734"/>
              <a:ext cx="252028" cy="252028"/>
            </a:xfrm>
            <a:prstGeom prst="rect">
              <a:avLst/>
            </a:prstGeom>
            <a:solidFill>
              <a:srgbClr val="6E99D8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hangingPunct="0">
                <a:lnSpc>
                  <a:spcPct val="97000"/>
                </a:lnSpc>
                <a:spcBef>
                  <a:spcPct val="0"/>
                </a:spcBef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endParaRPr lang="en-GB" kern="1200"/>
            </a:p>
          </p:txBody>
        </p:sp>
      </p:grpSp>
      <p:grpSp>
        <p:nvGrpSpPr>
          <p:cNvPr id="670" name="Group 669"/>
          <p:cNvGrpSpPr>
            <a:grpSpLocks/>
          </p:cNvGrpSpPr>
          <p:nvPr/>
        </p:nvGrpSpPr>
        <p:grpSpPr bwMode="auto">
          <a:xfrm>
            <a:off x="1594586" y="2076557"/>
            <a:ext cx="318710" cy="314829"/>
            <a:chOff x="3858022" y="5473613"/>
            <a:chExt cx="1080120" cy="1065324"/>
          </a:xfrm>
        </p:grpSpPr>
        <p:sp>
          <p:nvSpPr>
            <p:cNvPr id="671" name="Rectangle 670"/>
            <p:cNvSpPr>
              <a:spLocks noChangeAspect="1"/>
            </p:cNvSpPr>
            <p:nvPr/>
          </p:nvSpPr>
          <p:spPr bwMode="auto">
            <a:xfrm>
              <a:off x="3858022" y="5473613"/>
              <a:ext cx="252028" cy="252028"/>
            </a:xfrm>
            <a:prstGeom prst="rect">
              <a:avLst/>
            </a:prstGeom>
            <a:solidFill>
              <a:srgbClr val="C3616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hangingPunct="0">
                <a:lnSpc>
                  <a:spcPct val="97000"/>
                </a:lnSpc>
                <a:spcBef>
                  <a:spcPct val="0"/>
                </a:spcBef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endParaRPr lang="en-GB" kern="1200"/>
            </a:p>
          </p:txBody>
        </p:sp>
        <p:sp>
          <p:nvSpPr>
            <p:cNvPr id="672" name="Rectangle 671"/>
            <p:cNvSpPr>
              <a:spLocks noChangeAspect="1"/>
            </p:cNvSpPr>
            <p:nvPr/>
          </p:nvSpPr>
          <p:spPr bwMode="auto">
            <a:xfrm>
              <a:off x="4678685" y="5742595"/>
              <a:ext cx="252028" cy="252028"/>
            </a:xfrm>
            <a:prstGeom prst="rect">
              <a:avLst/>
            </a:prstGeom>
            <a:solidFill>
              <a:srgbClr val="C3616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hangingPunct="0">
                <a:lnSpc>
                  <a:spcPct val="97000"/>
                </a:lnSpc>
                <a:spcBef>
                  <a:spcPct val="0"/>
                </a:spcBef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endParaRPr lang="en-GB" kern="1200"/>
            </a:p>
          </p:txBody>
        </p:sp>
        <p:sp>
          <p:nvSpPr>
            <p:cNvPr id="673" name="Rectangle 672"/>
            <p:cNvSpPr>
              <a:spLocks noChangeAspect="1"/>
            </p:cNvSpPr>
            <p:nvPr/>
          </p:nvSpPr>
          <p:spPr bwMode="auto">
            <a:xfrm>
              <a:off x="4686114" y="6284751"/>
              <a:ext cx="252028" cy="252028"/>
            </a:xfrm>
            <a:prstGeom prst="rect">
              <a:avLst/>
            </a:prstGeom>
            <a:solidFill>
              <a:srgbClr val="C3616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hangingPunct="0">
                <a:lnSpc>
                  <a:spcPct val="97000"/>
                </a:lnSpc>
                <a:spcBef>
                  <a:spcPct val="0"/>
                </a:spcBef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endParaRPr lang="en-GB" kern="1200"/>
            </a:p>
          </p:txBody>
        </p:sp>
        <p:sp>
          <p:nvSpPr>
            <p:cNvPr id="674" name="Rectangle 673"/>
            <p:cNvSpPr>
              <a:spLocks noChangeAspect="1"/>
            </p:cNvSpPr>
            <p:nvPr/>
          </p:nvSpPr>
          <p:spPr bwMode="auto">
            <a:xfrm>
              <a:off x="3862214" y="6011577"/>
              <a:ext cx="252028" cy="252028"/>
            </a:xfrm>
            <a:prstGeom prst="rect">
              <a:avLst/>
            </a:prstGeom>
            <a:solidFill>
              <a:srgbClr val="C3616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hangingPunct="0">
                <a:lnSpc>
                  <a:spcPct val="97000"/>
                </a:lnSpc>
                <a:spcBef>
                  <a:spcPct val="0"/>
                </a:spcBef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endParaRPr lang="en-GB" kern="1200"/>
            </a:p>
          </p:txBody>
        </p:sp>
        <p:sp>
          <p:nvSpPr>
            <p:cNvPr id="675" name="Rectangle 674"/>
            <p:cNvSpPr>
              <a:spLocks noChangeAspect="1"/>
            </p:cNvSpPr>
            <p:nvPr/>
          </p:nvSpPr>
          <p:spPr bwMode="auto">
            <a:xfrm>
              <a:off x="4135630" y="5742595"/>
              <a:ext cx="252028" cy="252028"/>
            </a:xfrm>
            <a:prstGeom prst="rect">
              <a:avLst/>
            </a:prstGeom>
            <a:solidFill>
              <a:srgbClr val="92D05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hangingPunct="0">
                <a:lnSpc>
                  <a:spcPct val="97000"/>
                </a:lnSpc>
                <a:spcBef>
                  <a:spcPct val="0"/>
                </a:spcBef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endParaRPr lang="en-GB" kern="1200"/>
            </a:p>
          </p:txBody>
        </p:sp>
        <p:sp>
          <p:nvSpPr>
            <p:cNvPr id="676" name="Rectangle 675"/>
            <p:cNvSpPr>
              <a:spLocks noChangeAspect="1"/>
            </p:cNvSpPr>
            <p:nvPr/>
          </p:nvSpPr>
          <p:spPr bwMode="auto">
            <a:xfrm>
              <a:off x="4400178" y="6015769"/>
              <a:ext cx="252028" cy="252028"/>
            </a:xfrm>
            <a:prstGeom prst="rect">
              <a:avLst/>
            </a:prstGeom>
            <a:solidFill>
              <a:srgbClr val="92D05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hangingPunct="0">
                <a:lnSpc>
                  <a:spcPct val="97000"/>
                </a:lnSpc>
                <a:spcBef>
                  <a:spcPct val="0"/>
                </a:spcBef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endParaRPr lang="en-GB" kern="1200"/>
            </a:p>
          </p:txBody>
        </p:sp>
        <p:sp>
          <p:nvSpPr>
            <p:cNvPr id="677" name="Rectangle 676"/>
            <p:cNvSpPr>
              <a:spLocks noChangeAspect="1"/>
            </p:cNvSpPr>
            <p:nvPr/>
          </p:nvSpPr>
          <p:spPr bwMode="auto">
            <a:xfrm>
              <a:off x="4139704" y="6284751"/>
              <a:ext cx="252028" cy="252028"/>
            </a:xfrm>
            <a:prstGeom prst="rect">
              <a:avLst/>
            </a:prstGeom>
            <a:solidFill>
              <a:srgbClr val="92D05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hangingPunct="0">
                <a:lnSpc>
                  <a:spcPct val="97000"/>
                </a:lnSpc>
                <a:spcBef>
                  <a:spcPct val="0"/>
                </a:spcBef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endParaRPr lang="en-GB" kern="1200"/>
            </a:p>
          </p:txBody>
        </p:sp>
        <p:sp>
          <p:nvSpPr>
            <p:cNvPr id="678" name="Rectangle 677"/>
            <p:cNvSpPr>
              <a:spLocks noChangeAspect="1"/>
            </p:cNvSpPr>
            <p:nvPr/>
          </p:nvSpPr>
          <p:spPr bwMode="auto">
            <a:xfrm>
              <a:off x="4678685" y="6013673"/>
              <a:ext cx="252028" cy="252028"/>
            </a:xfrm>
            <a:prstGeom prst="rect">
              <a:avLst/>
            </a:prstGeom>
            <a:solidFill>
              <a:srgbClr val="92D05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hangingPunct="0">
                <a:lnSpc>
                  <a:spcPct val="97000"/>
                </a:lnSpc>
                <a:spcBef>
                  <a:spcPct val="0"/>
                </a:spcBef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endParaRPr lang="en-GB" kern="1200"/>
            </a:p>
          </p:txBody>
        </p:sp>
        <p:sp>
          <p:nvSpPr>
            <p:cNvPr id="679" name="Rectangle 678"/>
            <p:cNvSpPr>
              <a:spLocks noChangeAspect="1"/>
            </p:cNvSpPr>
            <p:nvPr/>
          </p:nvSpPr>
          <p:spPr bwMode="auto">
            <a:xfrm>
              <a:off x="4409703" y="5473613"/>
              <a:ext cx="252028" cy="252028"/>
            </a:xfrm>
            <a:prstGeom prst="rect">
              <a:avLst/>
            </a:prstGeom>
            <a:solidFill>
              <a:srgbClr val="6E99D8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hangingPunct="0">
                <a:lnSpc>
                  <a:spcPct val="97000"/>
                </a:lnSpc>
                <a:spcBef>
                  <a:spcPct val="0"/>
                </a:spcBef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endParaRPr lang="en-GB" kern="1200"/>
            </a:p>
          </p:txBody>
        </p:sp>
        <p:sp>
          <p:nvSpPr>
            <p:cNvPr id="680" name="Rectangle 679"/>
            <p:cNvSpPr>
              <a:spLocks noChangeAspect="1"/>
            </p:cNvSpPr>
            <p:nvPr/>
          </p:nvSpPr>
          <p:spPr bwMode="auto">
            <a:xfrm>
              <a:off x="4409703" y="6286909"/>
              <a:ext cx="252028" cy="252028"/>
            </a:xfrm>
            <a:prstGeom prst="rect">
              <a:avLst/>
            </a:prstGeom>
            <a:solidFill>
              <a:srgbClr val="6E99D8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hangingPunct="0">
                <a:lnSpc>
                  <a:spcPct val="97000"/>
                </a:lnSpc>
                <a:spcBef>
                  <a:spcPct val="0"/>
                </a:spcBef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endParaRPr lang="en-GB" kern="1200"/>
            </a:p>
          </p:txBody>
        </p:sp>
        <p:sp>
          <p:nvSpPr>
            <p:cNvPr id="681" name="Rectangle 680"/>
            <p:cNvSpPr>
              <a:spLocks noChangeAspect="1"/>
            </p:cNvSpPr>
            <p:nvPr/>
          </p:nvSpPr>
          <p:spPr bwMode="auto">
            <a:xfrm>
              <a:off x="3862214" y="5742595"/>
              <a:ext cx="252028" cy="252028"/>
            </a:xfrm>
            <a:prstGeom prst="rect">
              <a:avLst/>
            </a:prstGeom>
            <a:solidFill>
              <a:srgbClr val="6E99D8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hangingPunct="0">
                <a:lnSpc>
                  <a:spcPct val="97000"/>
                </a:lnSpc>
                <a:spcBef>
                  <a:spcPct val="0"/>
                </a:spcBef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endParaRPr lang="en-GB" kern="1200"/>
            </a:p>
          </p:txBody>
        </p:sp>
        <p:sp>
          <p:nvSpPr>
            <p:cNvPr id="682" name="Rectangle 681"/>
            <p:cNvSpPr>
              <a:spLocks noChangeAspect="1"/>
            </p:cNvSpPr>
            <p:nvPr/>
          </p:nvSpPr>
          <p:spPr bwMode="auto">
            <a:xfrm>
              <a:off x="4129100" y="6011577"/>
              <a:ext cx="252028" cy="252028"/>
            </a:xfrm>
            <a:prstGeom prst="rect">
              <a:avLst/>
            </a:prstGeom>
            <a:solidFill>
              <a:srgbClr val="6E99D8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hangingPunct="0">
                <a:lnSpc>
                  <a:spcPct val="97000"/>
                </a:lnSpc>
                <a:spcBef>
                  <a:spcPct val="0"/>
                </a:spcBef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endParaRPr lang="en-GB" kern="1200"/>
            </a:p>
          </p:txBody>
        </p:sp>
        <p:sp>
          <p:nvSpPr>
            <p:cNvPr id="683" name="Rectangle 682"/>
            <p:cNvSpPr>
              <a:spLocks noChangeAspect="1"/>
            </p:cNvSpPr>
            <p:nvPr/>
          </p:nvSpPr>
          <p:spPr bwMode="auto">
            <a:xfrm>
              <a:off x="4132337" y="5473613"/>
              <a:ext cx="252028" cy="252028"/>
            </a:xfrm>
            <a:prstGeom prst="rect">
              <a:avLst/>
            </a:prstGeom>
            <a:solidFill>
              <a:srgbClr val="92D05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hangingPunct="0">
                <a:lnSpc>
                  <a:spcPct val="97000"/>
                </a:lnSpc>
                <a:spcBef>
                  <a:spcPct val="0"/>
                </a:spcBef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endParaRPr lang="en-GB" kern="1200"/>
            </a:p>
          </p:txBody>
        </p:sp>
        <p:sp>
          <p:nvSpPr>
            <p:cNvPr id="684" name="Rectangle 683"/>
            <p:cNvSpPr>
              <a:spLocks noChangeAspect="1"/>
            </p:cNvSpPr>
            <p:nvPr/>
          </p:nvSpPr>
          <p:spPr bwMode="auto">
            <a:xfrm>
              <a:off x="4678685" y="5473613"/>
              <a:ext cx="252028" cy="252028"/>
            </a:xfrm>
            <a:prstGeom prst="rect">
              <a:avLst/>
            </a:prstGeom>
            <a:solidFill>
              <a:srgbClr val="92D05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hangingPunct="0">
                <a:lnSpc>
                  <a:spcPct val="97000"/>
                </a:lnSpc>
                <a:spcBef>
                  <a:spcPct val="0"/>
                </a:spcBef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endParaRPr lang="en-GB" kern="1200"/>
            </a:p>
          </p:txBody>
        </p:sp>
        <p:sp>
          <p:nvSpPr>
            <p:cNvPr id="685" name="Rectangle 684"/>
            <p:cNvSpPr>
              <a:spLocks noChangeAspect="1"/>
            </p:cNvSpPr>
            <p:nvPr/>
          </p:nvSpPr>
          <p:spPr bwMode="auto">
            <a:xfrm>
              <a:off x="4409703" y="5742595"/>
              <a:ext cx="252028" cy="252028"/>
            </a:xfrm>
            <a:prstGeom prst="rect">
              <a:avLst/>
            </a:prstGeom>
            <a:solidFill>
              <a:srgbClr val="C3616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hangingPunct="0">
                <a:lnSpc>
                  <a:spcPct val="97000"/>
                </a:lnSpc>
                <a:spcBef>
                  <a:spcPct val="0"/>
                </a:spcBef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endParaRPr lang="en-GB" kern="1200"/>
            </a:p>
          </p:txBody>
        </p:sp>
        <p:sp>
          <p:nvSpPr>
            <p:cNvPr id="686" name="Rectangle 685"/>
            <p:cNvSpPr>
              <a:spLocks noChangeAspect="1"/>
            </p:cNvSpPr>
            <p:nvPr/>
          </p:nvSpPr>
          <p:spPr bwMode="auto">
            <a:xfrm>
              <a:off x="3862276" y="6283734"/>
              <a:ext cx="252028" cy="252028"/>
            </a:xfrm>
            <a:prstGeom prst="rect">
              <a:avLst/>
            </a:prstGeom>
            <a:solidFill>
              <a:srgbClr val="6E99D8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hangingPunct="0">
                <a:lnSpc>
                  <a:spcPct val="97000"/>
                </a:lnSpc>
                <a:spcBef>
                  <a:spcPct val="0"/>
                </a:spcBef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endParaRPr lang="en-GB" kern="1200"/>
            </a:p>
          </p:txBody>
        </p:sp>
      </p:grpSp>
      <p:pic>
        <p:nvPicPr>
          <p:cNvPr id="8" name="Picture 7" descr="busy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6890" y="4298161"/>
            <a:ext cx="281098" cy="281098"/>
          </a:xfrm>
          <a:prstGeom prst="rect">
            <a:avLst/>
          </a:prstGeom>
        </p:spPr>
      </p:pic>
      <p:pic>
        <p:nvPicPr>
          <p:cNvPr id="687" name="Picture 686" descr="busy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4666" y="1334624"/>
            <a:ext cx="281098" cy="281098"/>
          </a:xfrm>
          <a:prstGeom prst="rect">
            <a:avLst/>
          </a:prstGeom>
        </p:spPr>
      </p:pic>
      <p:sp>
        <p:nvSpPr>
          <p:cNvPr id="690" name="TextBox 689"/>
          <p:cNvSpPr txBox="1"/>
          <p:nvPr/>
        </p:nvSpPr>
        <p:spPr>
          <a:xfrm>
            <a:off x="1552527" y="3310996"/>
            <a:ext cx="15655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200" i="1" dirty="0" smtClean="0"/>
              <a:t>IO whilst computing</a:t>
            </a:r>
            <a:endParaRPr lang="en-US" sz="1200" i="1" dirty="0"/>
          </a:p>
        </p:txBody>
      </p:sp>
      <p:sp>
        <p:nvSpPr>
          <p:cNvPr id="691" name="TextBox 690"/>
          <p:cNvSpPr txBox="1"/>
          <p:nvPr/>
        </p:nvSpPr>
        <p:spPr>
          <a:xfrm>
            <a:off x="5126763" y="3569221"/>
            <a:ext cx="2061744" cy="4985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200" i="1" dirty="0" smtClean="0"/>
              <a:t>Pixel parallel processing</a:t>
            </a:r>
          </a:p>
          <a:p>
            <a:pPr>
              <a:buNone/>
            </a:pPr>
            <a:r>
              <a:rPr lang="en-US" sz="1200" i="1" dirty="0" smtClean="0"/>
              <a:t>(one GPU thread per pixel)</a:t>
            </a:r>
            <a:endParaRPr lang="en-US" sz="1200" i="1" dirty="0"/>
          </a:p>
        </p:txBody>
      </p:sp>
      <p:sp>
        <p:nvSpPr>
          <p:cNvPr id="692" name="TextBox 691"/>
          <p:cNvSpPr txBox="1"/>
          <p:nvPr/>
        </p:nvSpPr>
        <p:spPr>
          <a:xfrm>
            <a:off x="599596" y="3686801"/>
            <a:ext cx="33196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200" i="1" dirty="0" smtClean="0"/>
              <a:t>Notification about new data possible to obtain</a:t>
            </a:r>
            <a:endParaRPr lang="en-US" sz="1200" i="1" dirty="0"/>
          </a:p>
        </p:txBody>
      </p:sp>
      <p:sp>
        <p:nvSpPr>
          <p:cNvPr id="694" name="TextBox 693"/>
          <p:cNvSpPr txBox="1"/>
          <p:nvPr/>
        </p:nvSpPr>
        <p:spPr>
          <a:xfrm>
            <a:off x="3824388" y="4043895"/>
            <a:ext cx="5737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b="1" dirty="0" smtClean="0"/>
              <a:t>GPU</a:t>
            </a:r>
            <a:endParaRPr lang="en-US" sz="1400" b="1" dirty="0"/>
          </a:p>
        </p:txBody>
      </p:sp>
      <p:sp>
        <p:nvSpPr>
          <p:cNvPr id="695" name="TextBox 694"/>
          <p:cNvSpPr txBox="1"/>
          <p:nvPr/>
        </p:nvSpPr>
        <p:spPr>
          <a:xfrm>
            <a:off x="3800404" y="1480139"/>
            <a:ext cx="5637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b="1" dirty="0"/>
              <a:t>C</a:t>
            </a:r>
            <a:r>
              <a:rPr lang="en-US" sz="1400" b="1" dirty="0" smtClean="0"/>
              <a:t>PU</a:t>
            </a:r>
            <a:endParaRPr lang="en-US" sz="1400" b="1" dirty="0"/>
          </a:p>
        </p:txBody>
      </p:sp>
      <p:sp>
        <p:nvSpPr>
          <p:cNvPr id="186" name="Rectangle 3"/>
          <p:cNvSpPr txBox="1">
            <a:spLocks noChangeArrowheads="1"/>
          </p:cNvSpPr>
          <p:nvPr/>
        </p:nvSpPr>
        <p:spPr bwMode="auto">
          <a:xfrm>
            <a:off x="147954" y="4997099"/>
            <a:ext cx="7606204" cy="1578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>
              <a:lnSpc>
                <a:spcPct val="110000"/>
              </a:lnSpc>
            </a:pPr>
            <a:r>
              <a:rPr lang="en-US" sz="1600" dirty="0" smtClean="0">
                <a:solidFill>
                  <a:srgbClr val="000000"/>
                </a:solidFill>
                <a:latin typeface="Arial"/>
                <a:cs typeface="Arial"/>
              </a:rPr>
              <a:t>Once resources are available, input channels </a:t>
            </a:r>
            <a:r>
              <a:rPr lang="en-US" sz="1600" b="1" dirty="0" smtClean="0">
                <a:solidFill>
                  <a:srgbClr val="000000"/>
                </a:solidFill>
                <a:latin typeface="Arial"/>
                <a:cs typeface="Arial"/>
              </a:rPr>
              <a:t>request new data</a:t>
            </a:r>
            <a:r>
              <a:rPr lang="en-US" sz="1600" dirty="0" smtClean="0">
                <a:solidFill>
                  <a:srgbClr val="000000"/>
                </a:solidFill>
                <a:latin typeface="Arial"/>
                <a:cs typeface="Arial"/>
              </a:rPr>
              <a:t> from connected output channels</a:t>
            </a:r>
          </a:p>
          <a:p>
            <a:pPr>
              <a:lnSpc>
                <a:spcPct val="110000"/>
              </a:lnSpc>
            </a:pPr>
            <a:r>
              <a:rPr lang="en-US" sz="1600" dirty="0" smtClean="0">
                <a:solidFill>
                  <a:srgbClr val="000000"/>
                </a:solidFill>
                <a:latin typeface="Arial"/>
                <a:cs typeface="Arial"/>
              </a:rPr>
              <a:t>Configurable output channel behavior in case no input currently available: </a:t>
            </a:r>
            <a:r>
              <a:rPr lang="en-US" sz="1600" b="1" dirty="0" smtClean="0">
                <a:solidFill>
                  <a:srgbClr val="000000"/>
                </a:solidFill>
                <a:latin typeface="Arial"/>
                <a:cs typeface="Arial"/>
              </a:rPr>
              <a:t>error, queue, wait, drop</a:t>
            </a:r>
          </a:p>
        </p:txBody>
      </p:sp>
    </p:spTree>
    <p:extLst>
      <p:ext uri="{BB962C8B-B14F-4D97-AF65-F5344CB8AC3E}">
        <p14:creationId xmlns:p14="http://schemas.microsoft.com/office/powerpoint/2010/main" val="24978580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5 -0.0007 C 1.75429E-6 0.02038 -0.00781 0.04608 0.00225 0.06276 C 0.00347 0.06484 0.03002 0.07457 0.03175 0.0748 C 0.06889 0.07642 0.10637 0.07711 0.14367 0.07827 C 0.15408 0.08151 0.16363 0.08591 0.17439 0.08846 C 0.17647 0.08893 0.17855 0.08916 0.18081 0.09008 C 0.18341 0.09101 0.18862 0.09356 0.18862 0.09356 C 0.1959 0.10792 0.18601 0.09078 0.19504 0.1005 C 0.20319 0.10931 0.19174 0.10259 0.20146 0.10745 C 0.20389 0.11069 0.20545 0.11695 0.20909 0.11764 C 0.21638 0.11857 0.22367 0.11973 0.23095 0.12274 C 0.23772 0.12528 0.24466 0.12691 0.2516 0.12969 C 0.25594 0.13131 0.25976 0.13547 0.26444 0.1364 C 0.27329 0.13779 0.28232 0.13872 0.29134 0.13988 C 0.29221 0.14335 0.29498 0.14636 0.29533 0.1503 C 0.29672 0.17484 0.29776 0.20773 0.29776 0.23436 " pathEditMode="relative" ptsTypes="fffffffffffffffA">
                                      <p:cBhvr>
                                        <p:cTn id="6" dur="2000" fill="hold"/>
                                        <p:tgtEl>
                                          <p:spTgt spid="6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39632E-6 5.88698E-6 C 0.00052 0.03706 -0.01301 0.07226 0.01406 0.07551 C 0.02117 0.0762 0.02863 0.07666 0.03592 0.07736 C 0.04703 0.08014 0.05813 0.0813 0.06941 0.08407 C 0.08138 0.08292 0.09336 0.08222 0.10533 0.08083 C 0.10932 0.08014 0.11001 0.07643 0.11435 0.07551 C 0.11886 0.07412 0.12372 0.07435 0.12841 0.07388 C 0.13864 0.06925 0.14923 0.06601 0.15929 0.06022 C 0.1645 0.05698 0.17595 0.05513 0.17595 0.05513 C 0.1822 0.04957 0.18914 0.04609 0.1966 0.0447 C 0.20528 0.04077 0.2084 0.04077 0.21968 0.03961 C 0.23165 0.0315 0.24484 0.03266 0.2582 0.03104 C 0.26462 0.00719 0.2608 0.00256 0.2608 -0.03589 " pathEditMode="relative" ptsTypes="ffffffffffffA">
                                      <p:cBhvr>
                                        <p:cTn id="8" dur="2000" fill="hold"/>
                                        <p:tgtEl>
                                          <p:spTgt spid="6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3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6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62207E-7 1.12089E-6 C 0.00035 0.01528 0.0007 0.0308 0.00139 0.04632 C 0.0033 0.09356 0.01944 0.07758 0.05536 0.07897 C 0.05952 0.0799 0.06421 0.07966 0.0682 0.08244 C 0.08503 0.09356 0.06907 0.08661 0.07982 0.09101 C 0.08208 0.0931 0.0852 0.09356 0.08746 0.09611 C 0.09683 0.10583 0.08277 0.0968 0.09388 0.10468 C 0.10342 0.11139 0.11678 0.11139 0.12737 0.11324 C 0.135 0.11626 0.1442 0.11718 0.15166 0.12181 C 0.16745 0.13131 0.15687 0.12645 0.16589 0.13038 C 0.18324 0.14613 0.19539 0.14243 0.21864 0.14243 " pathEditMode="relative" ptsTypes="ffffffffffA">
                                      <p:cBhvr>
                                        <p:cTn id="29" dur="2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264E-6 1.12089E-6 C -0.00399 0.00162 -0.00954 0.00069 -0.01162 0.00532 C -0.01336 0.00857 -0.01509 0.01204 -0.01666 0.01551 C -0.01752 0.01714 -0.01926 0.02061 -0.01926 0.02061 C -0.02342 0.03844 -0.02325 0.06137 -0.02047 0.07897 C -0.02013 0.08129 -0.01735 0.08129 -0.01544 0.08244 C -0.00937 0.08569 -0.0026 0.08823 0.00382 0.09101 C 0.02169 0.08985 0.03297 0.0887 0.04893 0.08244 C 0.0557 0.07619 0.06212 0.07341 0.06941 0.06878 C 0.07392 0.05975 0.08051 0.05975 0.08746 0.05512 C 0.09544 0.04956 0.10307 0.04632 0.11192 0.04469 C 0.13587 0.03427 0.15582 0.03613 0.18255 0.03613 " pathEditMode="relative" ptsTypes="fffffffffffA">
                                      <p:cBhvr>
                                        <p:cTn id="31" dur="2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3" presetClass="exit" presetSubtype="1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4" dur="500"/>
                                        <p:tgtEl>
                                          <p:spTgt spid="4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500"/>
                            </p:stCondLst>
                            <p:childTnLst>
                              <p:par>
                                <p:cTn id="3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6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0"/>
                            </p:stCondLst>
                            <p:childTnLst>
                              <p:par>
                                <p:cTn id="4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9776 0.23436 C 0.29914 0.12343 0.27728 0.13895 0.34912 0.1364 C 0.35536 0.13362 0.35936 0.12806 0.36595 0.12621 C 0.3781 0.11486 0.38556 0.11857 0.40308 0.11764 C 0.4069 0.11417 0.41072 0.11347 0.41471 0.11069 C 0.422 0.10514 0.42599 0.10027 0.43397 0.09703 C 0.4397 0.08175 0.43553 0.08499 0.44299 0.08151 C 0.44941 0.07271 0.45271 0.07642 0.46104 0.07989 C 0.49192 0.07827 0.4947 0.09147 0.50077 0.06623 C 0.50025 0.05465 0.50182 0.04284 0.49956 0.03195 C 0.49817 0.02593 0.48655 0.02269 0.4829 0.02153 C 0.48151 0.02038 0.48047 0.01829 0.47891 0.01806 C 0.46902 0.01644 0.45774 0.02292 0.44941 0.01644 C 0.4449 0.01273 0.44889 0.00231 0.45063 -0.00417 C 0.45097 -0.00603 0.45323 -0.00417 0.45462 -0.00417 " pathEditMode="relative" ptsTypes="ffffffffffffffA">
                                      <p:cBhvr>
                                        <p:cTn id="42" dur="2000" fill="hold"/>
                                        <p:tgtEl>
                                          <p:spTgt spid="6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1865 0.14243 C 0.2216 0.21422 0.22125 0.18226 0.22125 0.23831 " pathEditMode="relative" ptsTypes="fA">
                                      <p:cBhvr>
                                        <p:cTn id="44" dur="2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2000"/>
                            </p:stCondLst>
                            <p:childTnLst>
                              <p:par>
                                <p:cTn id="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2000"/>
                            </p:stCondLst>
                            <p:childTnLst>
                              <p:par>
                                <p:cTn id="4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3411E-6 2.24178E-6 C -0.01058 0.00185 -0.02013 0.00393 -0.03071 0.00509 C -0.03574 0.00648 -0.04025 0.0081 -0.04494 0.01042 C -0.04581 0.01204 -0.0465 0.01389 -0.04754 0.01551 C -0.04876 0.0169 -0.05049 0.01737 -0.05136 0.01899 C -0.05223 0.02038 -0.05205 0.02246 -0.05257 0.02408 C -0.05379 0.0264 -0.05535 0.02848 -0.05656 0.0308 C -0.05622 0.04678 -0.05691 0.06299 -0.05518 0.07897 C -0.05466 0.08453 -0.04789 0.08499 -0.04355 0.08568 C -0.03175 0.08731 -0.0196 0.088 -0.00763 0.08916 C 0.00382 0.0931 0.01406 0.1012 0.02568 0.1063 C 0.02968 0.1144 0.0321 0.11209 0.0387 0.11486 C 0.04408 0.12691 0.05327 0.12228 0.06438 0.12343 C 0.0734 0.12598 0.07965 0.13501 0.08867 0.13895 C 0.10446 0.15261 0.13014 0.14405 0.14524 0.14405 " pathEditMode="relative" ptsTypes="ffffffffffffffA">
                                      <p:cBhvr>
                                        <p:cTn id="50" dur="2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1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2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4000"/>
                            </p:stCondLst>
                            <p:childTnLst>
                              <p:par>
                                <p:cTn id="58" presetID="3" presetClass="exit" presetSubtype="1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9" dur="500"/>
                                        <p:tgtEl>
                                          <p:spTgt spid="4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7500"/>
                            </p:stCondLst>
                            <p:childTnLst>
                              <p:par>
                                <p:cTn id="6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8000"/>
                            </p:stCondLst>
                            <p:childTnLst>
                              <p:par>
                                <p:cTn id="6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2055 0.23529 C 0.22003 0.22302 0.22037 0.21098 0.21898 0.19893 C 0.21864 0.19615 0.21638 0.19453 0.21638 0.19199 C 0.21499 0.15586 0.21308 0.13942 0.23859 0.12807 C 0.26462 0.12969 0.27208 0.13154 0.29707 0.12992 C 0.30418 0.12668 0.30956 0.12066 0.31668 0.11788 C 0.31997 0.11162 0.32258 0.10954 0.32813 0.10722 C 0.33368 0.09657 0.3493 0.09611 0.35884 0.09356 C 0.36457 0.08986 0.37064 0.08569 0.37706 0.08314 C 0.38869 0.07295 0.37828 0.08059 0.40899 0.07619 C 0.41888 0.07457 0.42825 0.07063 0.43849 0.06924 C 0.43884 0.06739 0.44022 0.06577 0.44022 0.06415 C 0.44022 0.04609 0.43918 0.02848 0.43849 0.01065 C 0.43797 8.89301E-7 0.42374 -0.00139 0.41749 -0.00486 " pathEditMode="relative" rAng="0" ptsTypes="fffffffffffffA">
                                      <p:cBhvr>
                                        <p:cTn id="67" dur="2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02" y="-120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0000"/>
                            </p:stCondLst>
                            <p:childTnLst>
                              <p:par>
                                <p:cTn id="6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6081 -0.03589 C 0.26028 -0.02084 0.25942 -0.00555 0.25942 0.01019 C 0.25942 0.0132 0.25942 0.01691 0.26081 0.02015 C 0.26254 0.02339 0.26827 0.02224 0.27191 0.02293 C 0.29065 0.02177 0.30887 0.01969 0.32778 0.02154 C 0.33282 0.02316 0.33629 0.02594 0.34184 0.02733 C 0.35659 0.03706 0.35572 0.03613 0.37533 0.03868 C 0.37811 0.03937 0.38192 0.03868 0.38383 0.04146 C 0.38453 0.04262 0.38487 0.0447 0.38643 0.04563 C 0.3899 0.04794 0.39476 0.04817 0.3991 0.0498 C 0.40483 0.05188 0.40656 0.05234 0.41159 0.0542 C 0.41298 0.05443 0.41593 0.05559 0.41593 0.05582 C 0.43016 0.06531 0.44977 0.06439 0.46625 0.06994 C 0.4758 0.06624 0.47163 0.06763 0.47857 0.06531 C 0.48187 0.06022 0.48222 0.05721 0.48708 0.0542 C 0.48951 0.04632 0.49072 0.03914 0.49263 0.03127 C 0.4935 0.02687 0.49645 0.02177 0.49679 0.01714 C 0.49749 0.01135 0.49679 0.0051 0.49679 -0.00115 " pathEditMode="relative" rAng="0" ptsTypes="fffffffffffffffffA">
                                      <p:cBhvr>
                                        <p:cTn id="70" dur="2000" fill="hold"/>
                                        <p:tgtEl>
                                          <p:spTgt spid="6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765" y="52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2000"/>
                            </p:stCondLst>
                            <p:childTnLst>
                              <p:par>
                                <p:cTn id="7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254 0.03613 C 0.18063 0.00857 0.18011 -0.00463 0.18011 -0.0359 " pathEditMode="relative" ptsTypes="fA">
                                      <p:cBhvr>
                                        <p:cTn id="73" dur="2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4195 0.14243 C 0.14333 0.20843 0.14316 0.17763 0.14316 0.23506 " pathEditMode="relative" ptsTypes="fA">
                                      <p:cBhvr>
                                        <p:cTn id="75" dur="2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4000"/>
                            </p:stCondLst>
                            <p:childTnLst>
                              <p:par>
                                <p:cTn id="77" presetID="3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8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4500"/>
                            </p:stCondLst>
                            <p:childTnLst>
                              <p:par>
                                <p:cTn id="8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3" dur="500"/>
                                        <p:tgtEl>
                                          <p:spTgt spid="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5000"/>
                            </p:stCondLst>
                            <p:childTnLst>
                              <p:par>
                                <p:cTn id="85" presetID="3" presetClass="exit" presetSubtype="1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6" dur="500"/>
                                        <p:tgtEl>
                                          <p:spTgt spid="4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8500"/>
                            </p:stCondLst>
                            <p:childTnLst>
                              <p:par>
                                <p:cTn id="8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1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9000"/>
                            </p:stCondLst>
                            <p:childTnLst>
                              <p:par>
                                <p:cTn id="9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4385 0.23529 C 0.14333 0.21468 0.14246 0.19453 0.14246 0.17439 C 0.14246 0.13316 0.14697 0.14497 0.18046 0.14335 C 0.18445 0.14173 0.18949 0.14057 0.19348 0.13779 C 0.19834 0.13455 0.20354 0.12899 0.20927 0.1276 C 0.2254 0.1239 0.22905 0.1239 0.24467 0.12251 C 0.24987 0.11973 0.2549 0.11603 0.26028 0.11394 C 0.26531 0.10931 0.27139 0.10537 0.27729 0.10329 C 0.27815 0.10143 0.2785 0.09935 0.27989 0.09842 C 0.28145 0.09703 0.28353 0.0975 0.28527 0.0968 C 0.28995 0.09426 0.29342 0.08986 0.29828 0.088 C 0.30453 0.08221 0.31164 0.08082 0.31928 0.07943 C 0.32865 0.0711 0.34028 0.07527 0.34947 0.08268 C 0.35173 0.08059 0.35502 0.0799 0.35728 0.07758 C 0.36231 0.07156 0.35745 0.06577 0.36769 0.06206 C 0.37845 0.05813 0.38921 0.04956 0.3991 0.04307 C 0.4024 0.03427 0.405 0.02733 0.41107 0.02223 C 0.41801 0.00857 0.41749 0.02061 0.41749 0.00023 " pathEditMode="relative" rAng="0" ptsTypes="fffffffffffffffffA">
                                      <p:cBhvr>
                                        <p:cTn id="94" dur="2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639" y="-11765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1000"/>
                            </p:stCondLst>
                            <p:childTnLst>
                              <p:par>
                                <p:cTn id="98" presetID="0" presetClass="path" presetSubtype="0" accel="50000" decel="5000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18376 -0.03521 C 0.18601 -0.01714 0.18844 0.00139 0.19434 0.01852 C 0.19781 0.02918 0.19833 0.03334 0.21013 0.03427 C 0.22089 0.03497 0.23182 0.03497 0.24293 0.03589 C 0.26548 0.03937 0.28579 0.0521 0.30834 0.05604 C 0.31546 0.05859 0.32222 0.06276 0.32951 0.06507 C 0.34044 0.0741 0.34582 0.07735 0.35971 0.07943 C 0.3663 0.08175 0.37359 0.08082 0.38053 0.08453 C 0.384 0.08314 0.38782 0.0836 0.39111 0.08221 C 0.3925 0.08128 0.3925 0.07874 0.39389 0.07758 C 0.39597 0.07549 0.39875 0.07503 0.4017 0.07457 C 0.40846 0.07295 0.41541 0.07248 0.42252 0.07179 C 0.4305 0.06785 0.4397 0.06646 0.44751 0.06206 C 0.45219 0.05905 0.45427 0.05488 0.45931 0.05303 C 0.46312 0.04817 0.46451 0.04377 0.46989 0.04191 C 0.47076 0.04029 0.47128 0.03867 0.47249 0.03751 C 0.47353 0.03589 0.47527 0.03566 0.47631 0.03427 C 0.47718 0.03265 0.47701 0.0308 0.47787 0.02941 C 0.47874 0.02755 0.48048 0.0264 0.48169 0.02478 C 0.48343 0.022 0.48447 0.01806 0.4869 0.01528 C 0.49019 0.01134 0.49349 0.0088 0.49349 0.00324 " pathEditMode="relative" rAng="0" ptsTypes="ffffffffffffffffffffA">
                                      <p:cBhvr>
                                        <p:cTn id="99" dur="2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478" y="59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35000"/>
                            </p:stCondLst>
                            <p:childTnLst>
                              <p:par>
                                <p:cTn id="10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0" grpId="0"/>
      <p:bldP spid="690" grpId="1"/>
      <p:bldP spid="691" grpId="0"/>
      <p:bldP spid="69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Graphical interface - Overview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D965F78-A73E-4BA1-9BCC-577F55430C22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Burkhard Heisen </a:t>
            </a:r>
            <a:r>
              <a:rPr lang="en-US" dirty="0"/>
              <a:t>(CAS Group)</a:t>
            </a:r>
            <a:endParaRPr lang="en-GB" dirty="0"/>
          </a:p>
        </p:txBody>
      </p:sp>
      <p:pic>
        <p:nvPicPr>
          <p:cNvPr id="6" name="Picture 3" descr="C:\Users\wegerk\Downloads\0000\Screenshot from 2014-11-04 14%3A31%3A54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290" y="1222244"/>
            <a:ext cx="82296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6" name="Group 45"/>
          <p:cNvGrpSpPr/>
          <p:nvPr/>
        </p:nvGrpSpPr>
        <p:grpSpPr>
          <a:xfrm>
            <a:off x="4909967" y="2183261"/>
            <a:ext cx="1217081" cy="438109"/>
            <a:chOff x="4909967" y="2183261"/>
            <a:chExt cx="1217081" cy="438109"/>
          </a:xfrm>
        </p:grpSpPr>
        <p:sp>
          <p:nvSpPr>
            <p:cNvPr id="7" name="Freeform 6"/>
            <p:cNvSpPr/>
            <p:nvPr/>
          </p:nvSpPr>
          <p:spPr>
            <a:xfrm>
              <a:off x="5236729" y="2447081"/>
              <a:ext cx="890319" cy="174289"/>
            </a:xfrm>
            <a:custGeom>
              <a:avLst/>
              <a:gdLst>
                <a:gd name="connsiteX0" fmla="*/ 0 w 1347631"/>
                <a:gd name="connsiteY0" fmla="*/ 70791 h 101847"/>
                <a:gd name="connsiteX1" fmla="*/ 371789 w 1347631"/>
                <a:gd name="connsiteY1" fmla="*/ 452 h 101847"/>
                <a:gd name="connsiteX2" fmla="*/ 1075173 w 1347631"/>
                <a:gd name="connsiteY2" fmla="*/ 100936 h 101847"/>
                <a:gd name="connsiteX3" fmla="*/ 1306285 w 1347631"/>
                <a:gd name="connsiteY3" fmla="*/ 50694 h 101847"/>
                <a:gd name="connsiteX4" fmla="*/ 1346479 w 1347631"/>
                <a:gd name="connsiteY4" fmla="*/ 60742 h 101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47631" h="101847">
                  <a:moveTo>
                    <a:pt x="0" y="70791"/>
                  </a:moveTo>
                  <a:cubicBezTo>
                    <a:pt x="96297" y="33109"/>
                    <a:pt x="192594" y="-4572"/>
                    <a:pt x="371789" y="452"/>
                  </a:cubicBezTo>
                  <a:cubicBezTo>
                    <a:pt x="550984" y="5476"/>
                    <a:pt x="919424" y="92562"/>
                    <a:pt x="1075173" y="100936"/>
                  </a:cubicBezTo>
                  <a:cubicBezTo>
                    <a:pt x="1230922" y="109310"/>
                    <a:pt x="1261067" y="57393"/>
                    <a:pt x="1306285" y="50694"/>
                  </a:cubicBezTo>
                  <a:cubicBezTo>
                    <a:pt x="1351503" y="43995"/>
                    <a:pt x="1348991" y="52368"/>
                    <a:pt x="1346479" y="60742"/>
                  </a:cubicBezTo>
                </a:path>
              </a:pathLst>
            </a:custGeom>
            <a:noFill/>
            <a:ln>
              <a:solidFill>
                <a:schemeClr val="tx2"/>
              </a:solidFill>
              <a:headEnd type="triangle"/>
            </a:ln>
          </p:spPr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909967" y="2183261"/>
              <a:ext cx="107676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1200" i="1" dirty="0"/>
                <a:t>d</a:t>
              </a:r>
              <a:r>
                <a:rPr lang="en-US" sz="1200" i="1" dirty="0" smtClean="0"/>
                <a:t>rag &amp; drop</a:t>
              </a:r>
              <a:endParaRPr lang="de-DE" sz="1200" i="1" dirty="0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465242" y="2262703"/>
            <a:ext cx="1339351" cy="584776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600" b="1" i="1" dirty="0" smtClean="0">
                <a:solidFill>
                  <a:srgbClr val="372167"/>
                </a:solidFill>
              </a:rPr>
              <a:t>Live Navigation</a:t>
            </a:r>
            <a:endParaRPr lang="en-US" sz="1600" b="1" i="1" dirty="0">
              <a:solidFill>
                <a:srgbClr val="372167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968208" y="2395880"/>
            <a:ext cx="1809270" cy="338554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b="1" i="1" dirty="0" smtClean="0">
                <a:solidFill>
                  <a:srgbClr val="372167"/>
                </a:solidFill>
              </a:rPr>
              <a:t>Custom Scene</a:t>
            </a:r>
            <a:endParaRPr lang="en-US" sz="1600" b="1" i="1" dirty="0">
              <a:solidFill>
                <a:srgbClr val="372167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648041" y="2241641"/>
            <a:ext cx="1721528" cy="338554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600" b="1" i="1" dirty="0" smtClean="0">
                <a:solidFill>
                  <a:srgbClr val="372167"/>
                </a:solidFill>
              </a:rPr>
              <a:t>Configuration</a:t>
            </a:r>
            <a:endParaRPr lang="en-US" sz="1600" b="1" i="1" dirty="0">
              <a:solidFill>
                <a:srgbClr val="372167"/>
              </a:solidFill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363131" y="1693188"/>
            <a:ext cx="7250671" cy="4032180"/>
            <a:chOff x="363131" y="1693188"/>
            <a:chExt cx="7250671" cy="4032180"/>
          </a:xfrm>
        </p:grpSpPr>
        <p:sp>
          <p:nvSpPr>
            <p:cNvPr id="11" name="Oval 10"/>
            <p:cNvSpPr/>
            <p:nvPr/>
          </p:nvSpPr>
          <p:spPr>
            <a:xfrm>
              <a:off x="364526" y="1693188"/>
              <a:ext cx="282213" cy="282213"/>
            </a:xfrm>
            <a:prstGeom prst="ellipse">
              <a:avLst/>
            </a:prstGeom>
            <a:solidFill>
              <a:schemeClr val="accent2">
                <a:alpha val="40000"/>
              </a:schemeClr>
            </a:solidFill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1775126" y="1716248"/>
              <a:ext cx="282213" cy="282213"/>
            </a:xfrm>
            <a:prstGeom prst="ellipse">
              <a:avLst/>
            </a:prstGeom>
            <a:solidFill>
              <a:schemeClr val="accent2">
                <a:alpha val="40000"/>
              </a:schemeClr>
            </a:solidFill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5960366" y="1703575"/>
              <a:ext cx="282213" cy="282213"/>
            </a:xfrm>
            <a:prstGeom prst="ellipse">
              <a:avLst/>
            </a:prstGeom>
            <a:solidFill>
              <a:schemeClr val="accent2">
                <a:alpha val="40000"/>
              </a:schemeClr>
            </a:solidFill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1774663" y="5443155"/>
              <a:ext cx="282213" cy="282213"/>
            </a:xfrm>
            <a:prstGeom prst="ellipse">
              <a:avLst/>
            </a:prstGeom>
            <a:solidFill>
              <a:schemeClr val="accent2">
                <a:alpha val="40000"/>
              </a:schemeClr>
            </a:solidFill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Left-Right Arrow 14"/>
            <p:cNvSpPr/>
            <p:nvPr/>
          </p:nvSpPr>
          <p:spPr>
            <a:xfrm>
              <a:off x="1552174" y="3456920"/>
              <a:ext cx="446838" cy="211649"/>
            </a:xfrm>
            <a:prstGeom prst="leftRightArrow">
              <a:avLst/>
            </a:prstGeom>
            <a:solidFill>
              <a:schemeClr val="accent2">
                <a:alpha val="40000"/>
              </a:schemeClr>
            </a:solidFill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eft-Right Arrow 15"/>
            <p:cNvSpPr/>
            <p:nvPr/>
          </p:nvSpPr>
          <p:spPr>
            <a:xfrm>
              <a:off x="5784906" y="3456463"/>
              <a:ext cx="446838" cy="211649"/>
            </a:xfrm>
            <a:prstGeom prst="leftRightArrow">
              <a:avLst/>
            </a:prstGeom>
            <a:solidFill>
              <a:schemeClr val="accent2">
                <a:alpha val="40000"/>
              </a:schemeClr>
            </a:solidFill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Left-Right Arrow 16"/>
            <p:cNvSpPr/>
            <p:nvPr/>
          </p:nvSpPr>
          <p:spPr>
            <a:xfrm rot="5400000">
              <a:off x="916727" y="4502955"/>
              <a:ext cx="446838" cy="211649"/>
            </a:xfrm>
            <a:prstGeom prst="leftRightArrow">
              <a:avLst/>
            </a:prstGeom>
            <a:solidFill>
              <a:schemeClr val="accent2">
                <a:alpha val="40000"/>
              </a:schemeClr>
            </a:solidFill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Left-Right Arrow 17"/>
            <p:cNvSpPr/>
            <p:nvPr/>
          </p:nvSpPr>
          <p:spPr>
            <a:xfrm rot="5400000">
              <a:off x="3679602" y="5243253"/>
              <a:ext cx="446838" cy="211649"/>
            </a:xfrm>
            <a:prstGeom prst="leftRightArrow">
              <a:avLst/>
            </a:prstGeom>
            <a:solidFill>
              <a:schemeClr val="accent2">
                <a:alpha val="40000"/>
              </a:schemeClr>
            </a:solidFill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Left-Right Arrow 18"/>
            <p:cNvSpPr/>
            <p:nvPr/>
          </p:nvSpPr>
          <p:spPr>
            <a:xfrm rot="5400000">
              <a:off x="7284559" y="4314771"/>
              <a:ext cx="446838" cy="211649"/>
            </a:xfrm>
            <a:prstGeom prst="leftRightArrow">
              <a:avLst/>
            </a:prstGeom>
            <a:solidFill>
              <a:schemeClr val="accent2">
                <a:alpha val="40000"/>
              </a:schemeClr>
            </a:solidFill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/>
            <p:cNvSpPr/>
            <p:nvPr/>
          </p:nvSpPr>
          <p:spPr>
            <a:xfrm>
              <a:off x="6006383" y="4713080"/>
              <a:ext cx="282213" cy="282213"/>
            </a:xfrm>
            <a:prstGeom prst="ellipse">
              <a:avLst/>
            </a:prstGeom>
            <a:solidFill>
              <a:schemeClr val="accent2">
                <a:alpha val="40000"/>
              </a:schemeClr>
            </a:solidFill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/>
            <p:cNvSpPr/>
            <p:nvPr/>
          </p:nvSpPr>
          <p:spPr>
            <a:xfrm>
              <a:off x="363131" y="4619621"/>
              <a:ext cx="282213" cy="282213"/>
            </a:xfrm>
            <a:prstGeom prst="ellipse">
              <a:avLst/>
            </a:prstGeom>
            <a:solidFill>
              <a:schemeClr val="accent2">
                <a:alpha val="40000"/>
              </a:schemeClr>
            </a:solidFill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641160" y="5536161"/>
            <a:ext cx="1013463" cy="338554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b="1" i="1" dirty="0" smtClean="0">
                <a:solidFill>
                  <a:srgbClr val="372167"/>
                </a:solidFill>
              </a:rPr>
              <a:t>Project</a:t>
            </a:r>
            <a:endParaRPr lang="en-US" sz="1600" b="1" i="1" dirty="0">
              <a:solidFill>
                <a:srgbClr val="372167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366354" y="5382848"/>
            <a:ext cx="3052753" cy="634020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600" b="1" i="1" dirty="0" smtClean="0">
                <a:solidFill>
                  <a:srgbClr val="372167"/>
                </a:solidFill>
              </a:rPr>
              <a:t>Log Messages</a:t>
            </a:r>
          </a:p>
          <a:p>
            <a:pPr algn="ctr">
              <a:buNone/>
            </a:pPr>
            <a:r>
              <a:rPr lang="en-US" sz="1600" b="1" i="1" dirty="0" smtClean="0">
                <a:solidFill>
                  <a:srgbClr val="372167"/>
                </a:solidFill>
              </a:rPr>
              <a:t>Interactive Command </a:t>
            </a:r>
            <a:r>
              <a:rPr lang="en-US" sz="1600" b="1" i="1" dirty="0">
                <a:solidFill>
                  <a:srgbClr val="372167"/>
                </a:solidFill>
              </a:rPr>
              <a:t>L</a:t>
            </a:r>
            <a:r>
              <a:rPr lang="en-US" sz="1600" b="1" i="1" dirty="0" smtClean="0">
                <a:solidFill>
                  <a:srgbClr val="372167"/>
                </a:solidFill>
              </a:rPr>
              <a:t>ine</a:t>
            </a:r>
            <a:endParaRPr lang="en-US" sz="1600" b="1" i="1" dirty="0">
              <a:solidFill>
                <a:srgbClr val="372167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650944" y="5385757"/>
            <a:ext cx="1697861" cy="63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600" b="1" i="1" dirty="0" smtClean="0">
                <a:solidFill>
                  <a:srgbClr val="372167"/>
                </a:solidFill>
              </a:rPr>
              <a:t>Documentation</a:t>
            </a:r>
          </a:p>
          <a:p>
            <a:pPr algn="ctr">
              <a:buNone/>
            </a:pPr>
            <a:r>
              <a:rPr lang="en-US" sz="1600" b="1" i="1" dirty="0" smtClean="0">
                <a:solidFill>
                  <a:srgbClr val="372167"/>
                </a:solidFill>
              </a:rPr>
              <a:t>Bug Reporting</a:t>
            </a:r>
            <a:endParaRPr lang="en-US" sz="1600" b="1" i="1" dirty="0">
              <a:solidFill>
                <a:srgbClr val="372167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078242" y="2894719"/>
            <a:ext cx="7104694" cy="379591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 rtlCol="0">
            <a:spAutoFit/>
          </a:bodyPr>
          <a:lstStyle/>
          <a:p>
            <a:pPr marL="182563" indent="-182563">
              <a:lnSpc>
                <a:spcPct val="120000"/>
              </a:lnSpc>
            </a:pPr>
            <a:r>
              <a:rPr lang="en-US" sz="1600" dirty="0"/>
              <a:t>User centric and access-controlled setup (login at startup</a:t>
            </a:r>
            <a:r>
              <a:rPr lang="en-US" sz="1600" dirty="0" smtClean="0"/>
              <a:t>)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078242" y="3253640"/>
            <a:ext cx="7104694" cy="379591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 rtlCol="0">
            <a:spAutoFit/>
          </a:bodyPr>
          <a:lstStyle/>
          <a:p>
            <a:pPr marL="182563" indent="-182563">
              <a:lnSpc>
                <a:spcPct val="120000"/>
              </a:lnSpc>
            </a:pPr>
            <a:r>
              <a:rPr lang="en-US" sz="1600" dirty="0"/>
              <a:t>Dock-able and resizable multi-panel, all-in-one user interface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078242" y="3612561"/>
            <a:ext cx="7104694" cy="379591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 rtlCol="0">
            <a:spAutoFit/>
          </a:bodyPr>
          <a:lstStyle/>
          <a:p>
            <a:pPr marL="182563" indent="-182563">
              <a:lnSpc>
                <a:spcPct val="120000"/>
              </a:lnSpc>
            </a:pPr>
            <a:r>
              <a:rPr lang="en-US" sz="1600" dirty="0"/>
              <a:t>Live navigation showing all device-servers, plugins, and device instances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1078242" y="3971482"/>
            <a:ext cx="7104694" cy="379591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 rtlCol="0">
            <a:spAutoFit/>
          </a:bodyPr>
          <a:lstStyle/>
          <a:p>
            <a:pPr marL="182563" indent="-182563">
              <a:lnSpc>
                <a:spcPct val="120000"/>
              </a:lnSpc>
            </a:pPr>
            <a:r>
              <a:rPr lang="en-US" sz="1600" dirty="0" smtClean="0"/>
              <a:t>Automatically generated configuration panel, allowing to read/write/execute</a:t>
            </a:r>
            <a:endParaRPr lang="en-US" sz="1600" dirty="0"/>
          </a:p>
        </p:txBody>
      </p:sp>
      <p:sp>
        <p:nvSpPr>
          <p:cNvPr id="39" name="TextBox 38"/>
          <p:cNvSpPr txBox="1"/>
          <p:nvPr/>
        </p:nvSpPr>
        <p:spPr>
          <a:xfrm>
            <a:off x="1078242" y="4689324"/>
            <a:ext cx="7104694" cy="379591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 rtlCol="0">
            <a:spAutoFit/>
          </a:bodyPr>
          <a:lstStyle/>
          <a:p>
            <a:pPr marL="182563" indent="-182563">
              <a:lnSpc>
                <a:spcPct val="120000"/>
              </a:lnSpc>
            </a:pPr>
            <a:r>
              <a:rPr lang="en-US" sz="1600" dirty="0"/>
              <a:t>Project panel for persisting configurations, macros, </a:t>
            </a:r>
            <a:r>
              <a:rPr lang="en-US" sz="1600" dirty="0" smtClean="0"/>
              <a:t>scenes, </a:t>
            </a:r>
            <a:r>
              <a:rPr lang="en-US" sz="1600" dirty="0"/>
              <a:t>resources, etc.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078242" y="4330403"/>
            <a:ext cx="7104694" cy="379591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 rtlCol="0">
            <a:spAutoFit/>
          </a:bodyPr>
          <a:lstStyle/>
          <a:p>
            <a:pPr marL="182563" indent="-182563">
              <a:lnSpc>
                <a:spcPct val="120000"/>
              </a:lnSpc>
            </a:pPr>
            <a:r>
              <a:rPr lang="en-US" sz="1600" dirty="0" smtClean="0"/>
              <a:t>PowerPoint like, drag &amp; droppable, tabbed custom scene </a:t>
            </a:r>
            <a:endParaRPr lang="en-US" sz="1600" dirty="0"/>
          </a:p>
        </p:txBody>
      </p:sp>
      <p:sp>
        <p:nvSpPr>
          <p:cNvPr id="41" name="TextBox 40"/>
          <p:cNvSpPr txBox="1"/>
          <p:nvPr/>
        </p:nvSpPr>
        <p:spPr>
          <a:xfrm>
            <a:off x="1078242" y="5048245"/>
            <a:ext cx="7104694" cy="379591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 rtlCol="0">
            <a:spAutoFit/>
          </a:bodyPr>
          <a:lstStyle/>
          <a:p>
            <a:pPr marL="182563" indent="-182563">
              <a:lnSpc>
                <a:spcPct val="120000"/>
              </a:lnSpc>
            </a:pPr>
            <a:r>
              <a:rPr lang="en-US" sz="1600" dirty="0"/>
              <a:t>Centralized logging information, notification handling, documentation, etc.</a:t>
            </a:r>
          </a:p>
        </p:txBody>
      </p:sp>
      <p:sp>
        <p:nvSpPr>
          <p:cNvPr id="42" name="Oval 41"/>
          <p:cNvSpPr/>
          <p:nvPr/>
        </p:nvSpPr>
        <p:spPr>
          <a:xfrm>
            <a:off x="617799" y="1399353"/>
            <a:ext cx="434746" cy="282213"/>
          </a:xfrm>
          <a:prstGeom prst="ellipse">
            <a:avLst/>
          </a:prstGeom>
          <a:solidFill>
            <a:schemeClr val="accent2">
              <a:alpha val="40000"/>
            </a:schemeClr>
          </a:solidFill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4" name="Picture 43" descr="Screenshot-Logi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2251" y="1128829"/>
            <a:ext cx="1517683" cy="1674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13439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5" grpId="0" animBg="1"/>
      <p:bldP spid="26" grpId="0" animBg="1"/>
      <p:bldP spid="27" grpId="0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2" grpId="1" animBg="1"/>
    </p:bldLst>
  </p:timing>
</p:sld>
</file>

<file path=ppt/theme/theme1.xml><?xml version="1.0" encoding="utf-8"?>
<a:theme xmlns:a="http://schemas.openxmlformats.org/drawingml/2006/main" name="DESY European XFEL">
  <a:themeElements>
    <a:clrScheme name="DESY European XFEL 1">
      <a:dk1>
        <a:srgbClr val="261748"/>
      </a:dk1>
      <a:lt1>
        <a:srgbClr val="FFFFFF"/>
      </a:lt1>
      <a:dk2>
        <a:srgbClr val="000000"/>
      </a:dk2>
      <a:lt2>
        <a:srgbClr val="E0E0E0"/>
      </a:lt2>
      <a:accent1>
        <a:srgbClr val="261748"/>
      </a:accent1>
      <a:accent2>
        <a:srgbClr val="FD930A"/>
      </a:accent2>
      <a:accent3>
        <a:srgbClr val="FFFFFF"/>
      </a:accent3>
      <a:accent4>
        <a:srgbClr val="1F123C"/>
      </a:accent4>
      <a:accent5>
        <a:srgbClr val="ACABB1"/>
      </a:accent5>
      <a:accent6>
        <a:srgbClr val="E58508"/>
      </a:accent6>
      <a:hlink>
        <a:srgbClr val="261748"/>
      </a:hlink>
      <a:folHlink>
        <a:srgbClr val="FD930A"/>
      </a:folHlink>
    </a:clrScheme>
    <a:fontScheme name="DESY European XFEL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solidFill>
            <a:schemeClr val="tx2"/>
          </a:solidFill>
        </a:ln>
      </a:spPr>
      <a:bodyPr rtlCol="0" anchor="ctr"/>
      <a:lstStyle>
        <a:defPPr algn="ctr">
          <a:defRPr/>
        </a:defPPr>
      </a:lstStyle>
    </a:spDef>
    <a:lnDef>
      <a:spPr bwMode="auto">
        <a:noFill/>
        <a:ln w="9525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/>
      <a:lstStyle/>
    </a:lnDef>
  </a:objectDefaults>
  <a:extraClrSchemeLst>
    <a:extraClrScheme>
      <a:clrScheme name="DESY European XFEL 1">
        <a:dk1>
          <a:srgbClr val="261748"/>
        </a:dk1>
        <a:lt1>
          <a:srgbClr val="FFFFFF"/>
        </a:lt1>
        <a:dk2>
          <a:srgbClr val="000000"/>
        </a:dk2>
        <a:lt2>
          <a:srgbClr val="E0E0E0"/>
        </a:lt2>
        <a:accent1>
          <a:srgbClr val="261748"/>
        </a:accent1>
        <a:accent2>
          <a:srgbClr val="FD930A"/>
        </a:accent2>
        <a:accent3>
          <a:srgbClr val="FFFFFF"/>
        </a:accent3>
        <a:accent4>
          <a:srgbClr val="1F123C"/>
        </a:accent4>
        <a:accent5>
          <a:srgbClr val="ACABB1"/>
        </a:accent5>
        <a:accent6>
          <a:srgbClr val="E58508"/>
        </a:accent6>
        <a:hlink>
          <a:srgbClr val="261748"/>
        </a:hlink>
        <a:folHlink>
          <a:srgbClr val="FD930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261748"/>
      </a:dk1>
      <a:lt1>
        <a:srgbClr val="FFFFFF"/>
      </a:lt1>
      <a:dk2>
        <a:srgbClr val="000000"/>
      </a:dk2>
      <a:lt2>
        <a:srgbClr val="E0E0E0"/>
      </a:lt2>
      <a:accent1>
        <a:srgbClr val="261748"/>
      </a:accent1>
      <a:accent2>
        <a:srgbClr val="FD930A"/>
      </a:accent2>
      <a:accent3>
        <a:srgbClr val="FFFFFF"/>
      </a:accent3>
      <a:accent4>
        <a:srgbClr val="1F123C"/>
      </a:accent4>
      <a:accent5>
        <a:srgbClr val="ACABB1"/>
      </a:accent5>
      <a:accent6>
        <a:srgbClr val="E58508"/>
      </a:accent6>
      <a:hlink>
        <a:srgbClr val="261748"/>
      </a:hlink>
      <a:folHlink>
        <a:srgbClr val="FD930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1641</Words>
  <Application>Microsoft Macintosh PowerPoint</Application>
  <PresentationFormat>On-screen Show (4:3)</PresentationFormat>
  <Paragraphs>305</Paragraphs>
  <Slides>18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DESY European XFEL</vt:lpstr>
      <vt:lpstr>Karabo   Integrating Control, Data Acquisition, Data Management, and Data Analysis Tasks into a Single Software Framework</vt:lpstr>
      <vt:lpstr>Karabo will be used at the photon beamlines</vt:lpstr>
      <vt:lpstr>The vision – From a user perspective</vt:lpstr>
      <vt:lpstr>The vision – From a data perspective</vt:lpstr>
      <vt:lpstr>Karabo is a “device” based system</vt:lpstr>
      <vt:lpstr>Device – As controllable object</vt:lpstr>
      <vt:lpstr>Device – As pipeline module</vt:lpstr>
      <vt:lpstr>Pipelines support load balancing</vt:lpstr>
      <vt:lpstr>Graphical interface - Overview</vt:lpstr>
      <vt:lpstr>Graphical interface – Pipelines and Macros</vt:lpstr>
      <vt:lpstr>Cameras, power supplies, heaters…</vt:lpstr>
      <vt:lpstr>Motors, pumps, valves… and real-time control</vt:lpstr>
      <vt:lpstr>Digitizers, ADCs, Timing interfaces… </vt:lpstr>
      <vt:lpstr>Karabo in use – Control systems </vt:lpstr>
      <vt:lpstr>Karabo in use – DAQ and data management</vt:lpstr>
      <vt:lpstr>Karabo in use – Data Analysis</vt:lpstr>
      <vt:lpstr>Conclusions and Acknowledgements</vt:lpstr>
      <vt:lpstr>PowerPoint Presentation</vt:lpstr>
    </vt:vector>
  </TitlesOfParts>
  <Company>xxx xxx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xxx xxx</dc:creator>
  <cp:lastModifiedBy>Burkhard Heisen</cp:lastModifiedBy>
  <cp:revision>813</cp:revision>
  <cp:lastPrinted>2012-04-17T06:12:03Z</cp:lastPrinted>
  <dcterms:created xsi:type="dcterms:W3CDTF">2008-08-31T12:56:32Z</dcterms:created>
  <dcterms:modified xsi:type="dcterms:W3CDTF">2015-01-29T10:23:23Z</dcterms:modified>
</cp:coreProperties>
</file>